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6" r:id="rId1"/>
  </p:sldMasterIdLst>
  <p:notesMasterIdLst>
    <p:notesMasterId r:id="rId11"/>
  </p:notesMasterIdLst>
  <p:handoutMasterIdLst>
    <p:handoutMasterId r:id="rId12"/>
  </p:handoutMasterIdLst>
  <p:sldIdLst>
    <p:sldId id="339" r:id="rId2"/>
    <p:sldId id="362" r:id="rId3"/>
    <p:sldId id="357" r:id="rId4"/>
    <p:sldId id="358" r:id="rId5"/>
    <p:sldId id="361" r:id="rId6"/>
    <p:sldId id="360" r:id="rId7"/>
    <p:sldId id="355" r:id="rId8"/>
    <p:sldId id="356" r:id="rId9"/>
    <p:sldId id="359"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5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A34C3C-8931-47A8-8543-F9124385A167}" v="7" dt="2021-11-15T15:44:26.630"/>
  </p1510:revLst>
</p1510:revInfo>
</file>

<file path=ppt/tableStyles.xml><?xml version="1.0" encoding="utf-8"?>
<a:tblStyleLst xmlns:a="http://schemas.openxmlformats.org/drawingml/2006/main" def="{5C22544A-7EE6-4342-B048-85BDC9FD1C3A}">
  <a:tblStyle styleId="{5C22544A-7EE6-4342-B048-85BDC9FD1C3A}" styleName="Közepesen sötét stílus 2 – 1. jelölőszín">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487" autoAdjust="0"/>
  </p:normalViewPr>
  <p:slideViewPr>
    <p:cSldViewPr snapToGrid="0">
      <p:cViewPr>
        <p:scale>
          <a:sx n="75" d="100"/>
          <a:sy n="75" d="100"/>
        </p:scale>
        <p:origin x="1020" y="-52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EDBB3F1C-03E2-4F80-8AB9-5121A274D58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átum helye 2">
            <a:extLst>
              <a:ext uri="{FF2B5EF4-FFF2-40B4-BE49-F238E27FC236}">
                <a16:creationId xmlns:a16="http://schemas.microsoft.com/office/drawing/2014/main" id="{C254A36E-A247-4D70-8525-B97A1D02FC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B674D30-E5D2-43FC-A73C-C43F01AE37F8}" type="datetimeFigureOut">
              <a:rPr lang="en-GB" smtClean="0"/>
              <a:t>02/02/2022</a:t>
            </a:fld>
            <a:endParaRPr lang="en-GB"/>
          </a:p>
        </p:txBody>
      </p:sp>
      <p:sp>
        <p:nvSpPr>
          <p:cNvPr id="4" name="Élőláb helye 3">
            <a:extLst>
              <a:ext uri="{FF2B5EF4-FFF2-40B4-BE49-F238E27FC236}">
                <a16:creationId xmlns:a16="http://schemas.microsoft.com/office/drawing/2014/main" id="{DF12F63C-538C-4F2E-857A-68F2CF7511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Dia számának helye 4">
            <a:extLst>
              <a:ext uri="{FF2B5EF4-FFF2-40B4-BE49-F238E27FC236}">
                <a16:creationId xmlns:a16="http://schemas.microsoft.com/office/drawing/2014/main" id="{18F330E3-9674-4C5B-ACC5-057ABD8CDCB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C8A973-DDE8-415D-AB7B-E114D80FE677}" type="slidenum">
              <a:rPr lang="en-GB" smtClean="0"/>
              <a:t>‹#›</a:t>
            </a:fld>
            <a:endParaRPr lang="en-GB"/>
          </a:p>
        </p:txBody>
      </p:sp>
    </p:spTree>
    <p:extLst>
      <p:ext uri="{BB962C8B-B14F-4D97-AF65-F5344CB8AC3E}">
        <p14:creationId xmlns:p14="http://schemas.microsoft.com/office/powerpoint/2010/main" val="305629720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png>
</file>

<file path=ppt/media/image14.png>
</file>

<file path=ppt/media/image15.png>
</file>

<file path=ppt/media/image16.gif>
</file>

<file path=ppt/media/image2.png>
</file>

<file path=ppt/media/image3.jpeg>
</file>

<file path=ppt/media/image4.png>
</file>

<file path=ppt/media/image5.pn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189431-0713-419C-8EB1-62F0DE54A1D5}" type="datetimeFigureOut">
              <a:rPr lang="hu-HU" smtClean="0"/>
              <a:t>2022. 01. 31.</a:t>
            </a:fld>
            <a:endParaRPr lang="hu-HU"/>
          </a:p>
        </p:txBody>
      </p:sp>
      <p:sp>
        <p:nvSpPr>
          <p:cNvPr id="4" name="Diakép helye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2B693E-3F07-49F7-B316-AFC5CD8BAC77}" type="slidenum">
              <a:rPr lang="hu-HU" smtClean="0"/>
              <a:t>‹#›</a:t>
            </a:fld>
            <a:endParaRPr lang="hu-HU"/>
          </a:p>
        </p:txBody>
      </p:sp>
    </p:spTree>
    <p:extLst>
      <p:ext uri="{BB962C8B-B14F-4D97-AF65-F5344CB8AC3E}">
        <p14:creationId xmlns:p14="http://schemas.microsoft.com/office/powerpoint/2010/main" val="3642296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Köszöntök mindenkit, én Kreinicker Gábor vagyok, a Budapesti Műszaki és Gazdaságtudományi Egyetem másodéves Mechatronikai mérnök hallgatója. Ebben az előadásban az elmúlt bő egy évi tevékenységemet szeretném röviden bemutatni, amit a Csillagászati Intézetben végeztem</a:t>
            </a:r>
          </a:p>
        </p:txBody>
      </p:sp>
      <p:sp>
        <p:nvSpPr>
          <p:cNvPr id="4" name="Dia számának helye 3"/>
          <p:cNvSpPr>
            <a:spLocks noGrp="1"/>
          </p:cNvSpPr>
          <p:nvPr>
            <p:ph type="sldNum" sz="quarter" idx="5"/>
          </p:nvPr>
        </p:nvSpPr>
        <p:spPr/>
        <p:txBody>
          <a:bodyPr/>
          <a:lstStyle/>
          <a:p>
            <a:fld id="{F72B693E-3F07-49F7-B316-AFC5CD8BAC77}" type="slidenum">
              <a:rPr lang="hu-HU" smtClean="0"/>
              <a:t>1</a:t>
            </a:fld>
            <a:endParaRPr lang="hu-HU"/>
          </a:p>
        </p:txBody>
      </p:sp>
    </p:spTree>
    <p:extLst>
      <p:ext uri="{BB962C8B-B14F-4D97-AF65-F5344CB8AC3E}">
        <p14:creationId xmlns:p14="http://schemas.microsoft.com/office/powerpoint/2010/main" val="1735380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 elmúlt időben Pál András témavezetésével kis méretű (10x10x10cm-es, vagy még kisebb) műholdak vonatkozásában tevékenykedtem . Ekkora műholdaknál jelenleg is megoldatlan probléma az orientáció stabilizálása. Amikor egy ilyen műhold felkerül az űrbe, akkor onnantól kezdve kontrolálatlan módon forog saját tengelyei körül, ami nagyban megnehezíti különböző mérések végzését, vagy az adatok Föld irányú továbbítását. Ahhoz, hogy ezt a forgást mi szabályozni tudjuk, ismernünk kell a műhold orientációját. A mi célunk ennek a legoptimálisabb meghatározása.</a:t>
            </a:r>
          </a:p>
        </p:txBody>
      </p:sp>
      <p:sp>
        <p:nvSpPr>
          <p:cNvPr id="4" name="Dia számának helye 3"/>
          <p:cNvSpPr>
            <a:spLocks noGrp="1"/>
          </p:cNvSpPr>
          <p:nvPr>
            <p:ph type="sldNum" sz="quarter" idx="5"/>
          </p:nvPr>
        </p:nvSpPr>
        <p:spPr/>
        <p:txBody>
          <a:bodyPr/>
          <a:lstStyle/>
          <a:p>
            <a:fld id="{F72B693E-3F07-49F7-B316-AFC5CD8BAC77}" type="slidenum">
              <a:rPr lang="hu-HU" smtClean="0"/>
              <a:t>2</a:t>
            </a:fld>
            <a:endParaRPr lang="hu-HU"/>
          </a:p>
        </p:txBody>
      </p:sp>
    </p:spTree>
    <p:extLst>
      <p:ext uri="{BB962C8B-B14F-4D97-AF65-F5344CB8AC3E}">
        <p14:creationId xmlns:p14="http://schemas.microsoft.com/office/powerpoint/2010/main" val="3913545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Ehhez távoli </a:t>
            </a:r>
            <a:r>
              <a:rPr lang="hu-HU" dirty="0" err="1"/>
              <a:t>infra</a:t>
            </a:r>
            <a:r>
              <a:rPr lang="hu-HU" dirty="0"/>
              <a:t> szenzorokat fogunk használni. Az elektromágneses spektrum ezen tartományát használják a hőkamerák, illetve számunkra lehetőségünk nyílik az űrben hőt sugárzó objektumokat detektálni. A bal oldali képen egy elkészült áramkör látható, mely majd egy műhold alkotóeleme lesz. Ez négy ilyen szenzorral rendelkezik, mellyel majd orientációt szeretnénk meghatározni. De felmerülhet a kérdés, hogy </a:t>
            </a:r>
            <a:r>
              <a:rPr lang="hu-HU" dirty="0" err="1"/>
              <a:t>infra</a:t>
            </a:r>
            <a:r>
              <a:rPr lang="hu-HU" dirty="0"/>
              <a:t> képekből ezt hogy tudjuk meghatározni?</a:t>
            </a:r>
          </a:p>
        </p:txBody>
      </p:sp>
      <p:sp>
        <p:nvSpPr>
          <p:cNvPr id="4" name="Dia számának helye 3"/>
          <p:cNvSpPr>
            <a:spLocks noGrp="1"/>
          </p:cNvSpPr>
          <p:nvPr>
            <p:ph type="sldNum" sz="quarter" idx="5"/>
          </p:nvPr>
        </p:nvSpPr>
        <p:spPr/>
        <p:txBody>
          <a:bodyPr/>
          <a:lstStyle/>
          <a:p>
            <a:fld id="{F72B693E-3F07-49F7-B316-AFC5CD8BAC77}" type="slidenum">
              <a:rPr lang="hu-HU" smtClean="0"/>
              <a:t>3</a:t>
            </a:fld>
            <a:endParaRPr lang="hu-HU"/>
          </a:p>
        </p:txBody>
      </p:sp>
    </p:spTree>
    <p:extLst>
      <p:ext uri="{BB962C8B-B14F-4D97-AF65-F5344CB8AC3E}">
        <p14:creationId xmlns:p14="http://schemas.microsoft.com/office/powerpoint/2010/main" val="2997046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műholdunk érzékelői számára két jól elkülöníthető hőforrás áll rendelkezésre, amely a képeken is látszódik: Egyrészt a Föld, amely egy fényes felületet alkot a képen, másrészt a Nap, ami pedig a Földnél is fényesebb pontszerű objektum. A 4 szenzor ezeket eltérő módon detektálja az elhelyezésükből adódóan, amelyből már meg tudjuk becsülni az aktuális orientációt.</a:t>
            </a:r>
          </a:p>
        </p:txBody>
      </p:sp>
      <p:sp>
        <p:nvSpPr>
          <p:cNvPr id="4" name="Dia számának helye 3"/>
          <p:cNvSpPr>
            <a:spLocks noGrp="1"/>
          </p:cNvSpPr>
          <p:nvPr>
            <p:ph type="sldNum" sz="quarter" idx="5"/>
          </p:nvPr>
        </p:nvSpPr>
        <p:spPr/>
        <p:txBody>
          <a:bodyPr/>
          <a:lstStyle/>
          <a:p>
            <a:fld id="{F72B693E-3F07-49F7-B316-AFC5CD8BAC77}" type="slidenum">
              <a:rPr lang="hu-HU" smtClean="0"/>
              <a:t>4</a:t>
            </a:fld>
            <a:endParaRPr lang="hu-HU"/>
          </a:p>
        </p:txBody>
      </p:sp>
    </p:spTree>
    <p:extLst>
      <p:ext uri="{BB962C8B-B14F-4D97-AF65-F5344CB8AC3E}">
        <p14:creationId xmlns:p14="http://schemas.microsoft.com/office/powerpoint/2010/main" val="3577035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 elmúlt időben sokat foglalkoztam egy olyan 3D-s szimuláció elkészítésével, amely az a célja, hogy modellezze egy föld körül keringő műhold </a:t>
            </a:r>
            <a:r>
              <a:rPr lang="hu-HU" dirty="0" err="1"/>
              <a:t>infra</a:t>
            </a:r>
            <a:r>
              <a:rPr lang="hu-HU" dirty="0"/>
              <a:t> érzékelőit, ezzel megkönnyítve a későbbi adatfeldolgozó program fejlesztését. Amit itt most látnak, az maga a szimuláció működés közben. Jobb oldalon a szenzorok aktuális képei láthatók, melyeket a program továbbít, egy még fejlesztés alatt álló képfeldolgozó programnak.</a:t>
            </a:r>
          </a:p>
        </p:txBody>
      </p:sp>
      <p:sp>
        <p:nvSpPr>
          <p:cNvPr id="4" name="Dia számának helye 3"/>
          <p:cNvSpPr>
            <a:spLocks noGrp="1"/>
          </p:cNvSpPr>
          <p:nvPr>
            <p:ph type="sldNum" sz="quarter" idx="5"/>
          </p:nvPr>
        </p:nvSpPr>
        <p:spPr/>
        <p:txBody>
          <a:bodyPr/>
          <a:lstStyle/>
          <a:p>
            <a:fld id="{F72B693E-3F07-49F7-B316-AFC5CD8BAC77}" type="slidenum">
              <a:rPr lang="hu-HU" smtClean="0"/>
              <a:t>5</a:t>
            </a:fld>
            <a:endParaRPr lang="hu-HU"/>
          </a:p>
        </p:txBody>
      </p:sp>
    </p:spTree>
    <p:extLst>
      <p:ext uri="{BB962C8B-B14F-4D97-AF65-F5344CB8AC3E}">
        <p14:creationId xmlns:p14="http://schemas.microsoft.com/office/powerpoint/2010/main" val="691348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Ez az elkészült szimuláció az egész orientáció meghatározás teljesen szoftveres szimulálásának csak egy kisebb része. A jövőbeli feladataim ennek és Pál András műhold vezérlés szimulációjának az összekötése. Továbbá egy igen nehéz feladat maga a képfeldolgozás, amelyet a lehető legoptimálisabb módon kell elvégezzük a szűkös erőforrások miatt.</a:t>
            </a:r>
          </a:p>
        </p:txBody>
      </p:sp>
      <p:sp>
        <p:nvSpPr>
          <p:cNvPr id="4" name="Dia számának helye 3"/>
          <p:cNvSpPr>
            <a:spLocks noGrp="1"/>
          </p:cNvSpPr>
          <p:nvPr>
            <p:ph type="sldNum" sz="quarter" idx="5"/>
          </p:nvPr>
        </p:nvSpPr>
        <p:spPr/>
        <p:txBody>
          <a:bodyPr/>
          <a:lstStyle/>
          <a:p>
            <a:fld id="{F72B693E-3F07-49F7-B316-AFC5CD8BAC77}" type="slidenum">
              <a:rPr lang="hu-HU" smtClean="0"/>
              <a:t>6</a:t>
            </a:fld>
            <a:endParaRPr lang="hu-HU"/>
          </a:p>
        </p:txBody>
      </p:sp>
    </p:spTree>
    <p:extLst>
      <p:ext uri="{BB962C8B-B14F-4D97-AF65-F5344CB8AC3E}">
        <p14:creationId xmlns:p14="http://schemas.microsoft.com/office/powerpoint/2010/main" val="19028085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 orientáció meghatározás után, ahogy korábban említettem, a következő lépés annak szabályozása. Ehhez lendkerekes </a:t>
            </a:r>
            <a:r>
              <a:rPr lang="hu-HU" dirty="0" err="1"/>
              <a:t>bldc</a:t>
            </a:r>
            <a:r>
              <a:rPr lang="hu-HU" dirty="0"/>
              <a:t> motort (azaz szénkefe nélküli elektromotort) szeretnénk alkalmazni. Ezeknek a motoroknak a vezérléséhez 3 szinuszos jelre van szükség, melyeket PWM-</a:t>
            </a:r>
            <a:r>
              <a:rPr lang="hu-HU" dirty="0" err="1"/>
              <a:t>mel</a:t>
            </a:r>
            <a:r>
              <a:rPr lang="hu-HU" dirty="0"/>
              <a:t>, azaz Fázis-szélesség modulációval tudunk előállítani. Ennek az a lényege, hogy adott egy négyszögjel, amely egy adott időpillanatban vagy adott állandó feszültségértéket vesz fel, ezt nevezzük magas állapotnak, vagy ez az érték 0, ezt pedig alacsony állapotnak nevezzük. Ennek van egy periódusideje, amin belül mindkét állapotot felveszi. Ez a váltakozás olyan gyors, hogy az elektronikában nem a jelet tapasztaljuk, hanem a perióduson belül a magas és alacsony állapotok hosszával súlyozott feszültséget. Ha a magas állapotot szinuszosan változtatjuk, akkor egy váltakozó áram karakterisztikájához hasonló szinuszos jelet fogunk kapni. Ezt alapul véve az imént említett rendszerben elkészítettem egy, a képen is látható ultrakönnyű motornak a vezérlő programját.</a:t>
            </a:r>
          </a:p>
        </p:txBody>
      </p:sp>
      <p:sp>
        <p:nvSpPr>
          <p:cNvPr id="4" name="Dia számának helye 3"/>
          <p:cNvSpPr>
            <a:spLocks noGrp="1"/>
          </p:cNvSpPr>
          <p:nvPr>
            <p:ph type="sldNum" sz="quarter" idx="5"/>
          </p:nvPr>
        </p:nvSpPr>
        <p:spPr/>
        <p:txBody>
          <a:bodyPr/>
          <a:lstStyle/>
          <a:p>
            <a:fld id="{F72B693E-3F07-49F7-B316-AFC5CD8BAC77}" type="slidenum">
              <a:rPr lang="hu-HU" smtClean="0"/>
              <a:t>7</a:t>
            </a:fld>
            <a:endParaRPr lang="hu-HU"/>
          </a:p>
        </p:txBody>
      </p:sp>
    </p:spTree>
    <p:extLst>
      <p:ext uri="{BB962C8B-B14F-4D97-AF65-F5344CB8AC3E}">
        <p14:creationId xmlns:p14="http://schemas.microsoft.com/office/powerpoint/2010/main" val="3411174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Azonban ahhoz, hogy ezt a programot össze tudjuk kötni egy motorral, ahhoz szükség van egy motorvezérlő áramkörre. Ez az áramkör az előállított 3 szinuszos jelet úgy alakítja, hogy a motor megfelelően tudjon forogni. Ezt az áramkört én már megterveztem, az ezutáni céljaim a vezérlés legyártása és tesztelése, valamint egy közös áramkör létrehozása a motorral és a szinuszos jelet előállító mikrokontrollerrel.</a:t>
            </a:r>
          </a:p>
        </p:txBody>
      </p:sp>
      <p:sp>
        <p:nvSpPr>
          <p:cNvPr id="4" name="Dia számának helye 3"/>
          <p:cNvSpPr>
            <a:spLocks noGrp="1"/>
          </p:cNvSpPr>
          <p:nvPr>
            <p:ph type="sldNum" sz="quarter" idx="5"/>
          </p:nvPr>
        </p:nvSpPr>
        <p:spPr/>
        <p:txBody>
          <a:bodyPr/>
          <a:lstStyle/>
          <a:p>
            <a:fld id="{F72B693E-3F07-49F7-B316-AFC5CD8BAC77}" type="slidenum">
              <a:rPr lang="hu-HU" smtClean="0"/>
              <a:t>8</a:t>
            </a:fld>
            <a:endParaRPr lang="hu-HU"/>
          </a:p>
        </p:txBody>
      </p:sp>
    </p:spTree>
    <p:extLst>
      <p:ext uri="{BB962C8B-B14F-4D97-AF65-F5344CB8AC3E}">
        <p14:creationId xmlns:p14="http://schemas.microsoft.com/office/powerpoint/2010/main" val="3439506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Köszönöm szépen a figyelmet, és várom az esetlegesen felmerülő kérdéseket!</a:t>
            </a:r>
          </a:p>
        </p:txBody>
      </p:sp>
      <p:sp>
        <p:nvSpPr>
          <p:cNvPr id="4" name="Dia számának helye 3"/>
          <p:cNvSpPr>
            <a:spLocks noGrp="1"/>
          </p:cNvSpPr>
          <p:nvPr>
            <p:ph type="sldNum" sz="quarter" idx="5"/>
          </p:nvPr>
        </p:nvSpPr>
        <p:spPr/>
        <p:txBody>
          <a:bodyPr/>
          <a:lstStyle/>
          <a:p>
            <a:fld id="{F72B693E-3F07-49F7-B316-AFC5CD8BAC77}" type="slidenum">
              <a:rPr lang="hu-HU" smtClean="0"/>
              <a:t>9</a:t>
            </a:fld>
            <a:endParaRPr lang="hu-HU"/>
          </a:p>
        </p:txBody>
      </p:sp>
    </p:spTree>
    <p:extLst>
      <p:ext uri="{BB962C8B-B14F-4D97-AF65-F5344CB8AC3E}">
        <p14:creationId xmlns:p14="http://schemas.microsoft.com/office/powerpoint/2010/main" val="2842631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hu-HU"/>
              <a:t>Mintacím szerkesztése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r>
              <a:rPr lang="hu-HU"/>
              <a:t>2020 TDK</a:t>
            </a:r>
            <a:endParaRPr lang="en-GB"/>
          </a:p>
        </p:txBody>
      </p:sp>
      <p:sp>
        <p:nvSpPr>
          <p:cNvPr id="5" name="Footer Placeholder 4"/>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12"/>
          </p:nvPr>
        </p:nvSpPr>
        <p:spPr/>
        <p:txBody>
          <a:bodyPr/>
          <a:lstStyle/>
          <a:p>
            <a:fld id="{AC940CC1-E31D-4847-9D29-6D9DCE4A7965}" type="slidenum">
              <a:rPr lang="en-GB" smtClean="0"/>
              <a:t>‹#›</a:t>
            </a:fld>
            <a:endParaRPr lang="en-GB"/>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111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r>
              <a:rPr lang="hu-HU"/>
              <a:t>2020 TDK</a:t>
            </a:r>
            <a:endParaRPr lang="en-GB"/>
          </a:p>
        </p:txBody>
      </p:sp>
      <p:sp>
        <p:nvSpPr>
          <p:cNvPr id="5" name="Footer Placeholder 4"/>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2864725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hu-HU"/>
              <a:t>Mintacím szerkesztése</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r>
              <a:rPr lang="hu-HU"/>
              <a:t>2020 TDK</a:t>
            </a:r>
            <a:endParaRPr lang="en-GB"/>
          </a:p>
        </p:txBody>
      </p:sp>
      <p:sp>
        <p:nvSpPr>
          <p:cNvPr id="5" name="Footer Placeholder 4"/>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368160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r>
              <a:rPr lang="hu-HU"/>
              <a:t>2020 TDK</a:t>
            </a:r>
            <a:endParaRPr lang="en-GB"/>
          </a:p>
        </p:txBody>
      </p:sp>
      <p:sp>
        <p:nvSpPr>
          <p:cNvPr id="5" name="Footer Placeholder 4"/>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2992683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hu-HU"/>
              <a:t>Mintacím szerkesztése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r>
              <a:rPr lang="hu-HU"/>
              <a:t>2020 TDK</a:t>
            </a:r>
            <a:endParaRPr lang="en-GB"/>
          </a:p>
        </p:txBody>
      </p:sp>
      <p:sp>
        <p:nvSpPr>
          <p:cNvPr id="5" name="Footer Placeholder 4"/>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12"/>
          </p:nvPr>
        </p:nvSpPr>
        <p:spPr/>
        <p:txBody>
          <a:bodyPr/>
          <a:lstStyle/>
          <a:p>
            <a:fld id="{AC940CC1-E31D-4847-9D29-6D9DCE4A7965}" type="slidenum">
              <a:rPr lang="en-GB" smtClean="0"/>
              <a:t>‹#›</a:t>
            </a:fld>
            <a:endParaRPr lang="en-GB"/>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9240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hu-HU"/>
              <a:t>Mintacím szerkesztése</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r>
              <a:rPr lang="hu-HU"/>
              <a:t>2020 TDK</a:t>
            </a:r>
            <a:endParaRPr lang="en-GB"/>
          </a:p>
        </p:txBody>
      </p:sp>
      <p:sp>
        <p:nvSpPr>
          <p:cNvPr id="6" name="Footer Placeholder 5"/>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7" name="Slide Number Placeholder 6"/>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1475062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hu-HU"/>
              <a:t>Mintacím szerkesztése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822960" y="2582335"/>
            <a:ext cx="3703320" cy="3286760"/>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4663440" y="2582334"/>
            <a:ext cx="3703320" cy="3286760"/>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r>
              <a:rPr lang="hu-HU"/>
              <a:t>2020 TDK</a:t>
            </a:r>
            <a:endParaRPr lang="en-GB"/>
          </a:p>
        </p:txBody>
      </p:sp>
      <p:sp>
        <p:nvSpPr>
          <p:cNvPr id="8" name="Footer Placeholder 7"/>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9" name="Slide Number Placeholder 8"/>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4050774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r>
              <a:rPr lang="hu-HU"/>
              <a:t>2020 TDK</a:t>
            </a:r>
            <a:endParaRPr lang="en-GB"/>
          </a:p>
        </p:txBody>
      </p:sp>
      <p:sp>
        <p:nvSpPr>
          <p:cNvPr id="4" name="Footer Placeholder 3"/>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Slide Number Placeholder 4"/>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3261257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hu-HU"/>
              <a:t>2020 TDK</a:t>
            </a:r>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Towards the attitude measurement of picosatellites: RTOS applications and IR sensor simulation</a:t>
            </a:r>
            <a:endParaRPr lang="en-GB"/>
          </a:p>
        </p:txBody>
      </p:sp>
      <p:sp>
        <p:nvSpPr>
          <p:cNvPr id="9" name="Slide Number Placeholder 8"/>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4226133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hu-HU"/>
              <a:t>Mintacím szerkesztése</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r>
              <a:rPr lang="hu-HU"/>
              <a:t>2020 TDK</a:t>
            </a:r>
            <a:endParaRPr lang="en-GB"/>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r>
              <a:rPr lang="en-US"/>
              <a:t>Towards the attitude measurement of picosatellites: RTOS applications and IR sensor simulation</a:t>
            </a:r>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C940CC1-E31D-4847-9D29-6D9DCE4A7965}" type="slidenum">
              <a:rPr lang="en-GB" smtClean="0"/>
              <a:t>‹#›</a:t>
            </a:fld>
            <a:endParaRPr lang="en-GB"/>
          </a:p>
        </p:txBody>
      </p:sp>
    </p:spTree>
    <p:extLst>
      <p:ext uri="{BB962C8B-B14F-4D97-AF65-F5344CB8AC3E}">
        <p14:creationId xmlns:p14="http://schemas.microsoft.com/office/powerpoint/2010/main" val="1641328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hu-HU"/>
              <a:t>Mintacím szerkesztése</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p:txBody>
          <a:bodyPr/>
          <a:lstStyle/>
          <a:p>
            <a:r>
              <a:rPr lang="hu-HU"/>
              <a:t>2020 TDK</a:t>
            </a:r>
            <a:endParaRPr lang="en-GB"/>
          </a:p>
        </p:txBody>
      </p:sp>
      <p:sp>
        <p:nvSpPr>
          <p:cNvPr id="6" name="Footer Placeholder 5"/>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7" name="Slide Number Placeholder 6"/>
          <p:cNvSpPr>
            <a:spLocks noGrp="1"/>
          </p:cNvSpPr>
          <p:nvPr>
            <p:ph type="sldNum" sz="quarter" idx="12"/>
          </p:nvPr>
        </p:nvSpPr>
        <p:spPr/>
        <p:txBody>
          <a:bodyPr/>
          <a:lstStyle/>
          <a:p>
            <a:fld id="{AC940CC1-E31D-4847-9D29-6D9DCE4A7965}" type="slidenum">
              <a:rPr lang="en-GB" smtClean="0"/>
              <a:t>‹#›</a:t>
            </a:fld>
            <a:endParaRPr lang="en-GB"/>
          </a:p>
        </p:txBody>
      </p:sp>
    </p:spTree>
    <p:extLst>
      <p:ext uri="{BB962C8B-B14F-4D97-AF65-F5344CB8AC3E}">
        <p14:creationId xmlns:p14="http://schemas.microsoft.com/office/powerpoint/2010/main" val="1964880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hu-HU"/>
              <a:t>Mintacím szerkesztése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r>
              <a:rPr lang="hu-HU"/>
              <a:t>2020 TDK</a:t>
            </a:r>
            <a:endParaRPr lang="en-GB"/>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Towards the attitude measurement of picosatellites: RTOS applications and IR sensor simulation</a:t>
            </a:r>
            <a:endParaRPr lang="en-GB"/>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AC940CC1-E31D-4847-9D29-6D9DCE4A7965}" type="slidenum">
              <a:rPr lang="en-GB" smtClean="0"/>
              <a:t>‹#›</a:t>
            </a:fld>
            <a:endParaRPr lang="en-GB"/>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76474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églalap 14">
            <a:extLst>
              <a:ext uri="{FF2B5EF4-FFF2-40B4-BE49-F238E27FC236}">
                <a16:creationId xmlns:a16="http://schemas.microsoft.com/office/drawing/2014/main" id="{CDA31080-B82E-4036-A0ED-61F9D341BDEE}"/>
              </a:ext>
            </a:extLst>
          </p:cNvPr>
          <p:cNvSpPr/>
          <p:nvPr/>
        </p:nvSpPr>
        <p:spPr>
          <a:xfrm>
            <a:off x="6848475" y="1343025"/>
            <a:ext cx="1485900" cy="6381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dirty="0"/>
          </a:p>
        </p:txBody>
      </p:sp>
      <p:sp>
        <p:nvSpPr>
          <p:cNvPr id="4" name="Élőláb helye 3">
            <a:extLst>
              <a:ext uri="{FF2B5EF4-FFF2-40B4-BE49-F238E27FC236}">
                <a16:creationId xmlns:a16="http://schemas.microsoft.com/office/drawing/2014/main" id="{07048EFA-C7CE-4EE1-8ED6-758129EA577D}"/>
              </a:ext>
            </a:extLst>
          </p:cNvPr>
          <p:cNvSpPr>
            <a:spLocks noGrp="1"/>
          </p:cNvSpPr>
          <p:nvPr>
            <p:ph type="ftr" sz="quarter" idx="11"/>
          </p:nvPr>
        </p:nvSpPr>
        <p:spPr>
          <a:xfrm>
            <a:off x="147372" y="6459786"/>
            <a:ext cx="5939095" cy="365125"/>
          </a:xfrm>
        </p:spPr>
        <p:txBody>
          <a:bodyPr/>
          <a:lstStyle/>
          <a:p>
            <a:r>
              <a:rPr lang="en-US" dirty="0"/>
              <a:t>Towards the attitude measurement of picosatellites: RTOS applications and IR sensor simulation</a:t>
            </a:r>
            <a:endParaRPr lang="en-GB" dirty="0"/>
          </a:p>
        </p:txBody>
      </p:sp>
      <p:sp>
        <p:nvSpPr>
          <p:cNvPr id="5" name="Dia számának helye 4">
            <a:extLst>
              <a:ext uri="{FF2B5EF4-FFF2-40B4-BE49-F238E27FC236}">
                <a16:creationId xmlns:a16="http://schemas.microsoft.com/office/drawing/2014/main" id="{DD2723C1-9E9A-4A41-A59B-339795055A95}"/>
              </a:ext>
            </a:extLst>
          </p:cNvPr>
          <p:cNvSpPr>
            <a:spLocks noGrp="1"/>
          </p:cNvSpPr>
          <p:nvPr>
            <p:ph type="sldNum" sz="quarter" idx="12"/>
          </p:nvPr>
        </p:nvSpPr>
        <p:spPr/>
        <p:txBody>
          <a:bodyPr/>
          <a:lstStyle/>
          <a:p>
            <a:fld id="{AC940CC1-E31D-4847-9D29-6D9DCE4A7965}" type="slidenum">
              <a:rPr lang="en-GB" smtClean="0"/>
              <a:t>1</a:t>
            </a:fld>
            <a:endParaRPr lang="en-GB" dirty="0"/>
          </a:p>
        </p:txBody>
      </p:sp>
      <p:sp>
        <p:nvSpPr>
          <p:cNvPr id="6" name="Téglalap 5">
            <a:extLst>
              <a:ext uri="{FF2B5EF4-FFF2-40B4-BE49-F238E27FC236}">
                <a16:creationId xmlns:a16="http://schemas.microsoft.com/office/drawing/2014/main" id="{F60F7D1B-7692-4361-89C4-8A59578C6ED7}"/>
              </a:ext>
            </a:extLst>
          </p:cNvPr>
          <p:cNvSpPr/>
          <p:nvPr/>
        </p:nvSpPr>
        <p:spPr>
          <a:xfrm>
            <a:off x="-64458" y="673567"/>
            <a:ext cx="7060481" cy="26976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dirty="0"/>
          </a:p>
        </p:txBody>
      </p:sp>
      <p:sp>
        <p:nvSpPr>
          <p:cNvPr id="7" name="Téglalap 6">
            <a:extLst>
              <a:ext uri="{FF2B5EF4-FFF2-40B4-BE49-F238E27FC236}">
                <a16:creationId xmlns:a16="http://schemas.microsoft.com/office/drawing/2014/main" id="{275E45BA-7599-4F9E-82E6-C4E3522FD65E}"/>
              </a:ext>
            </a:extLst>
          </p:cNvPr>
          <p:cNvSpPr/>
          <p:nvPr/>
        </p:nvSpPr>
        <p:spPr>
          <a:xfrm>
            <a:off x="1770519" y="5713185"/>
            <a:ext cx="612396" cy="2432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9" name="Szövegdoboz 8">
            <a:extLst>
              <a:ext uri="{FF2B5EF4-FFF2-40B4-BE49-F238E27FC236}">
                <a16:creationId xmlns:a16="http://schemas.microsoft.com/office/drawing/2014/main" id="{A36A1F95-611C-4501-8AD1-81276E2BE49D}"/>
              </a:ext>
            </a:extLst>
          </p:cNvPr>
          <p:cNvSpPr txBox="1"/>
          <p:nvPr/>
        </p:nvSpPr>
        <p:spPr>
          <a:xfrm>
            <a:off x="3960795" y="3046551"/>
            <a:ext cx="914400" cy="914400"/>
          </a:xfrm>
          <a:prstGeom prst="rect">
            <a:avLst/>
          </a:prstGeom>
          <a:noFill/>
        </p:spPr>
        <p:txBody>
          <a:bodyPr wrap="square" rtlCol="0">
            <a:spAutoFit/>
          </a:bodyPr>
          <a:lstStyle/>
          <a:p>
            <a:endParaRPr lang="hu-HU"/>
          </a:p>
        </p:txBody>
      </p:sp>
      <p:sp>
        <p:nvSpPr>
          <p:cNvPr id="10" name="Alcím 2">
            <a:extLst>
              <a:ext uri="{FF2B5EF4-FFF2-40B4-BE49-F238E27FC236}">
                <a16:creationId xmlns:a16="http://schemas.microsoft.com/office/drawing/2014/main" id="{BDE4EA69-8570-449E-9D68-19D8B51E59E0}"/>
              </a:ext>
            </a:extLst>
          </p:cNvPr>
          <p:cNvSpPr txBox="1">
            <a:spLocks/>
          </p:cNvSpPr>
          <p:nvPr/>
        </p:nvSpPr>
        <p:spPr>
          <a:xfrm>
            <a:off x="499797" y="4154260"/>
            <a:ext cx="4781771" cy="2397422"/>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hu-HU" sz="3200" dirty="0" err="1">
                <a:latin typeface="Livvic"/>
              </a:rPr>
              <a:t>Gábo</a:t>
            </a:r>
            <a:r>
              <a:rPr lang="en-GB" sz="3200" dirty="0">
                <a:latin typeface="Livvic"/>
              </a:rPr>
              <a:t>r</a:t>
            </a:r>
            <a:r>
              <a:rPr lang="hu-HU" sz="3200" dirty="0">
                <a:latin typeface="Livvic"/>
              </a:rPr>
              <a:t> Kreinicker</a:t>
            </a:r>
          </a:p>
          <a:p>
            <a:r>
              <a:rPr lang="hu-HU" sz="2800" dirty="0" err="1">
                <a:latin typeface="Livvic"/>
              </a:rPr>
              <a:t>Supervisor</a:t>
            </a:r>
            <a:r>
              <a:rPr lang="hu-HU" sz="2800" dirty="0">
                <a:latin typeface="Livvic"/>
              </a:rPr>
              <a:t>:</a:t>
            </a:r>
            <a:br>
              <a:rPr lang="hu-HU" sz="2800" dirty="0">
                <a:latin typeface="Livvic"/>
              </a:rPr>
            </a:br>
            <a:r>
              <a:rPr lang="hu-HU" sz="2800" dirty="0">
                <a:latin typeface="Livvic"/>
              </a:rPr>
              <a:t>András Pál</a:t>
            </a:r>
            <a:br>
              <a:rPr lang="hu-HU" sz="1900" dirty="0">
                <a:latin typeface="Century Schoolbook" panose="02040604050505020304" pitchFamily="18" charset="0"/>
              </a:rPr>
            </a:br>
            <a:endParaRPr lang="hu-HU" sz="1900" dirty="0">
              <a:latin typeface="Century Schoolbook" panose="02040604050505020304" pitchFamily="18" charset="0"/>
            </a:endParaRPr>
          </a:p>
        </p:txBody>
      </p:sp>
      <p:sp>
        <p:nvSpPr>
          <p:cNvPr id="11" name="Cím 1">
            <a:extLst>
              <a:ext uri="{FF2B5EF4-FFF2-40B4-BE49-F238E27FC236}">
                <a16:creationId xmlns:a16="http://schemas.microsoft.com/office/drawing/2014/main" id="{38D7157A-AA11-48AD-AF8D-BA2FE36E5431}"/>
              </a:ext>
            </a:extLst>
          </p:cNvPr>
          <p:cNvSpPr txBox="1">
            <a:spLocks/>
          </p:cNvSpPr>
          <p:nvPr/>
        </p:nvSpPr>
        <p:spPr>
          <a:xfrm>
            <a:off x="347397" y="306318"/>
            <a:ext cx="6574604" cy="2963389"/>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spc="0" dirty="0">
                <a:solidFill>
                  <a:schemeClr val="bg1"/>
                </a:solidFill>
                <a:latin typeface="Livvic"/>
              </a:rPr>
              <a:t>Towards the attitude measurement of picosatellites: RTOS applications and IR sensor simulation</a:t>
            </a:r>
          </a:p>
        </p:txBody>
      </p:sp>
      <p:sp>
        <p:nvSpPr>
          <p:cNvPr id="12" name="Téglalap 11">
            <a:extLst>
              <a:ext uri="{FF2B5EF4-FFF2-40B4-BE49-F238E27FC236}">
                <a16:creationId xmlns:a16="http://schemas.microsoft.com/office/drawing/2014/main" id="{F915B36E-D0D1-4CB9-B9F0-8F244E117BB4}"/>
              </a:ext>
            </a:extLst>
          </p:cNvPr>
          <p:cNvSpPr/>
          <p:nvPr/>
        </p:nvSpPr>
        <p:spPr>
          <a:xfrm>
            <a:off x="-13618" y="3374684"/>
            <a:ext cx="6574604" cy="633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pic>
        <p:nvPicPr>
          <p:cNvPr id="13" name="Kép 12" descr="A képen elektronika látható&#10;&#10;Automatikusan generált leírás">
            <a:extLst>
              <a:ext uri="{FF2B5EF4-FFF2-40B4-BE49-F238E27FC236}">
                <a16:creationId xmlns:a16="http://schemas.microsoft.com/office/drawing/2014/main" id="{AD481F96-A21F-4750-8406-83CA53DBED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3684" y="1466688"/>
            <a:ext cx="5679684" cy="5375143"/>
          </a:xfrm>
          <a:prstGeom prst="rect">
            <a:avLst/>
          </a:prstGeom>
        </p:spPr>
      </p:pic>
    </p:spTree>
    <p:extLst>
      <p:ext uri="{BB962C8B-B14F-4D97-AF65-F5344CB8AC3E}">
        <p14:creationId xmlns:p14="http://schemas.microsoft.com/office/powerpoint/2010/main" val="1068451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A94B76A-5757-44B1-AE81-57682A681340}"/>
              </a:ext>
            </a:extLst>
          </p:cNvPr>
          <p:cNvSpPr>
            <a:spLocks noGrp="1"/>
          </p:cNvSpPr>
          <p:nvPr>
            <p:ph type="title"/>
          </p:nvPr>
        </p:nvSpPr>
        <p:spPr/>
        <p:txBody>
          <a:bodyPr/>
          <a:lstStyle/>
          <a:p>
            <a:r>
              <a:rPr lang="hu-HU" dirty="0" err="1"/>
              <a:t>Background</a:t>
            </a:r>
            <a:r>
              <a:rPr lang="hu-HU" dirty="0"/>
              <a:t> and </a:t>
            </a:r>
            <a:r>
              <a:rPr lang="hu-HU" dirty="0" err="1"/>
              <a:t>goals</a:t>
            </a:r>
            <a:endParaRPr lang="hu-HU" dirty="0"/>
          </a:p>
        </p:txBody>
      </p:sp>
      <p:sp>
        <p:nvSpPr>
          <p:cNvPr id="4" name="Élőláb helye 3">
            <a:extLst>
              <a:ext uri="{FF2B5EF4-FFF2-40B4-BE49-F238E27FC236}">
                <a16:creationId xmlns:a16="http://schemas.microsoft.com/office/drawing/2014/main" id="{350E40B0-6121-481E-8A70-B82CA149825C}"/>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C02DCDE7-8BA5-4B01-BFB0-0F554731D219}"/>
              </a:ext>
            </a:extLst>
          </p:cNvPr>
          <p:cNvSpPr>
            <a:spLocks noGrp="1"/>
          </p:cNvSpPr>
          <p:nvPr>
            <p:ph type="sldNum" sz="quarter" idx="12"/>
          </p:nvPr>
        </p:nvSpPr>
        <p:spPr/>
        <p:txBody>
          <a:bodyPr/>
          <a:lstStyle/>
          <a:p>
            <a:fld id="{AC940CC1-E31D-4847-9D29-6D9DCE4A7965}" type="slidenum">
              <a:rPr lang="en-GB" smtClean="0"/>
              <a:t>2</a:t>
            </a:fld>
            <a:endParaRPr lang="en-GB"/>
          </a:p>
        </p:txBody>
      </p:sp>
      <p:sp>
        <p:nvSpPr>
          <p:cNvPr id="8" name="Tartalom helye 2">
            <a:extLst>
              <a:ext uri="{FF2B5EF4-FFF2-40B4-BE49-F238E27FC236}">
                <a16:creationId xmlns:a16="http://schemas.microsoft.com/office/drawing/2014/main" id="{A3666085-5806-4990-8780-761F489C3E3B}"/>
              </a:ext>
            </a:extLst>
          </p:cNvPr>
          <p:cNvSpPr txBox="1">
            <a:spLocks/>
          </p:cNvSpPr>
          <p:nvPr/>
        </p:nvSpPr>
        <p:spPr>
          <a:xfrm>
            <a:off x="822959" y="1845734"/>
            <a:ext cx="4053841"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Font typeface="Arial" panose="020B0604020202020204" pitchFamily="34" charset="0"/>
              <a:buChar char="•"/>
            </a:pPr>
            <a:r>
              <a:rPr lang="hu-HU" sz="2400" dirty="0" err="1"/>
              <a:t>Small</a:t>
            </a:r>
            <a:r>
              <a:rPr lang="hu-HU" sz="2400" dirty="0"/>
              <a:t> </a:t>
            </a:r>
            <a:r>
              <a:rPr lang="hu-HU" sz="2400" dirty="0" err="1"/>
              <a:t>satellite</a:t>
            </a:r>
            <a:r>
              <a:rPr lang="hu-HU" sz="2400" dirty="0"/>
              <a:t> </a:t>
            </a:r>
            <a:r>
              <a:rPr lang="hu-HU" sz="2400" dirty="0" err="1"/>
              <a:t>attitude</a:t>
            </a:r>
            <a:r>
              <a:rPr lang="hu-HU" sz="2400" dirty="0"/>
              <a:t> </a:t>
            </a:r>
            <a:r>
              <a:rPr lang="hu-HU" sz="2400" dirty="0" err="1"/>
              <a:t>control</a:t>
            </a:r>
            <a:r>
              <a:rPr lang="hu-HU" sz="2400" dirty="0"/>
              <a:t> is </a:t>
            </a:r>
            <a:r>
              <a:rPr lang="hu-HU" sz="2400" dirty="0" err="1"/>
              <a:t>unsolved</a:t>
            </a:r>
            <a:endParaRPr lang="hu-HU" sz="2400" dirty="0"/>
          </a:p>
          <a:p>
            <a:pPr lvl="1">
              <a:buFont typeface="Arial" panose="020B0604020202020204" pitchFamily="34" charset="0"/>
              <a:buChar char="•"/>
            </a:pPr>
            <a:r>
              <a:rPr lang="hu-HU" sz="2400" dirty="0" err="1"/>
              <a:t>Attitude</a:t>
            </a:r>
            <a:r>
              <a:rPr lang="hu-HU" sz="2400" dirty="0"/>
              <a:t> </a:t>
            </a:r>
            <a:r>
              <a:rPr lang="hu-HU" sz="2400" dirty="0" err="1"/>
              <a:t>control</a:t>
            </a:r>
            <a:r>
              <a:rPr lang="hu-HU" sz="2400" dirty="0"/>
              <a:t> and </a:t>
            </a:r>
            <a:r>
              <a:rPr lang="hu-HU" sz="2400" dirty="0" err="1"/>
              <a:t>determination</a:t>
            </a:r>
            <a:endParaRPr lang="hu-HU" sz="2400" dirty="0"/>
          </a:p>
          <a:p>
            <a:pPr lvl="1">
              <a:buFont typeface="Arial" panose="020B0604020202020204" pitchFamily="34" charset="0"/>
              <a:buChar char="•"/>
            </a:pPr>
            <a:r>
              <a:rPr lang="hu-HU" sz="2400" dirty="0"/>
              <a:t>O</a:t>
            </a:r>
            <a:r>
              <a:rPr lang="en-US" sz="2400" dirty="0" err="1"/>
              <a:t>ptimizing</a:t>
            </a:r>
            <a:r>
              <a:rPr lang="en-US" sz="2400" dirty="0"/>
              <a:t> radio downlink, interpretation of scientific data</a:t>
            </a:r>
            <a:endParaRPr lang="hu-HU" sz="2400" dirty="0"/>
          </a:p>
          <a:p>
            <a:pPr lvl="1">
              <a:buFont typeface="Arial" panose="020B0604020202020204" pitchFamily="34" charset="0"/>
              <a:buChar char="•"/>
            </a:pPr>
            <a:r>
              <a:rPr lang="hu-HU" sz="2400" dirty="0" err="1"/>
              <a:t>Our</a:t>
            </a:r>
            <a:r>
              <a:rPr lang="hu-HU" sz="2400" dirty="0"/>
              <a:t> </a:t>
            </a:r>
            <a:r>
              <a:rPr lang="hu-HU" sz="2400" dirty="0" err="1"/>
              <a:t>goal</a:t>
            </a:r>
            <a:r>
              <a:rPr lang="hu-HU" sz="2400" dirty="0"/>
              <a:t>: </a:t>
            </a:r>
            <a:r>
              <a:rPr lang="hu-HU" sz="2400" dirty="0" err="1"/>
              <a:t>Optimized</a:t>
            </a:r>
            <a:r>
              <a:rPr lang="hu-HU" sz="2400" dirty="0"/>
              <a:t> </a:t>
            </a:r>
            <a:r>
              <a:rPr lang="hu-HU" sz="2400" dirty="0" err="1"/>
              <a:t>attitude</a:t>
            </a:r>
            <a:r>
              <a:rPr lang="hu-HU" sz="2400" dirty="0"/>
              <a:t> </a:t>
            </a:r>
            <a:r>
              <a:rPr lang="hu-HU" sz="2400" dirty="0" err="1"/>
              <a:t>determination</a:t>
            </a:r>
            <a:r>
              <a:rPr lang="hu-HU" sz="2400" dirty="0"/>
              <a:t> </a:t>
            </a:r>
            <a:r>
              <a:rPr lang="hu-HU" sz="2400" dirty="0" err="1"/>
              <a:t>development</a:t>
            </a:r>
            <a:r>
              <a:rPr lang="hu-HU" sz="2400" dirty="0"/>
              <a:t> </a:t>
            </a:r>
            <a:r>
              <a:rPr lang="hu-HU" sz="2400" dirty="0" err="1"/>
              <a:t>for</a:t>
            </a:r>
            <a:r>
              <a:rPr lang="hu-HU" sz="2400" dirty="0"/>
              <a:t> </a:t>
            </a:r>
            <a:r>
              <a:rPr lang="hu-HU" sz="2400" dirty="0" err="1"/>
              <a:t>small</a:t>
            </a:r>
            <a:r>
              <a:rPr lang="hu-HU" sz="2400" dirty="0"/>
              <a:t> </a:t>
            </a:r>
            <a:r>
              <a:rPr lang="hu-HU" sz="2400" dirty="0" err="1"/>
              <a:t>satellites</a:t>
            </a:r>
            <a:endParaRPr lang="hu-HU" sz="2400" dirty="0"/>
          </a:p>
        </p:txBody>
      </p:sp>
      <p:pic>
        <p:nvPicPr>
          <p:cNvPr id="1026" name="Picture 2">
            <a:extLst>
              <a:ext uri="{FF2B5EF4-FFF2-40B4-BE49-F238E27FC236}">
                <a16:creationId xmlns:a16="http://schemas.microsoft.com/office/drawing/2014/main" id="{A65AF32E-3FF5-4343-A091-6E305DF682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900" r="14166"/>
          <a:stretch/>
        </p:blipFill>
        <p:spPr bwMode="auto">
          <a:xfrm>
            <a:off x="5045373" y="2047875"/>
            <a:ext cx="3160421" cy="3326758"/>
          </a:xfrm>
          <a:prstGeom prst="rect">
            <a:avLst/>
          </a:prstGeom>
          <a:noFill/>
          <a:extLst>
            <a:ext uri="{909E8E84-426E-40DD-AFC4-6F175D3DCCD1}">
              <a14:hiddenFill xmlns:a14="http://schemas.microsoft.com/office/drawing/2010/main">
                <a:solidFill>
                  <a:srgbClr val="FFFFFF"/>
                </a:solidFill>
              </a14:hiddenFill>
            </a:ext>
          </a:extLst>
        </p:spPr>
      </p:pic>
      <p:sp>
        <p:nvSpPr>
          <p:cNvPr id="12" name="Szövegdoboz 11">
            <a:extLst>
              <a:ext uri="{FF2B5EF4-FFF2-40B4-BE49-F238E27FC236}">
                <a16:creationId xmlns:a16="http://schemas.microsoft.com/office/drawing/2014/main" id="{A4311F78-F0D9-4E94-B787-0C2F26C77B70}"/>
              </a:ext>
            </a:extLst>
          </p:cNvPr>
          <p:cNvSpPr txBox="1"/>
          <p:nvPr/>
        </p:nvSpPr>
        <p:spPr>
          <a:xfrm>
            <a:off x="3390040" y="6052650"/>
            <a:ext cx="5019323" cy="253916"/>
          </a:xfrm>
          <a:prstGeom prst="rect">
            <a:avLst/>
          </a:prstGeom>
          <a:noFill/>
        </p:spPr>
        <p:txBody>
          <a:bodyPr wrap="none" rtlCol="0">
            <a:spAutoFit/>
          </a:bodyPr>
          <a:lstStyle/>
          <a:p>
            <a:r>
              <a:rPr lang="hu-HU" sz="1050" dirty="0">
                <a:latin typeface="+mj-lt"/>
              </a:rPr>
              <a:t>A kép forrása: http://www.urvilag.hu/hazai_kutatohelyek_es_uripar/20201208_grbalpha</a:t>
            </a:r>
          </a:p>
        </p:txBody>
      </p:sp>
    </p:spTree>
    <p:extLst>
      <p:ext uri="{BB962C8B-B14F-4D97-AF65-F5344CB8AC3E}">
        <p14:creationId xmlns:p14="http://schemas.microsoft.com/office/powerpoint/2010/main" val="3670671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Nincs elérhető leírás.">
            <a:extLst>
              <a:ext uri="{FF2B5EF4-FFF2-40B4-BE49-F238E27FC236}">
                <a16:creationId xmlns:a16="http://schemas.microsoft.com/office/drawing/2014/main" id="{C35C9E44-FEF7-43E2-9562-01F7797E60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5073016" y="3278844"/>
            <a:ext cx="3248025" cy="1847850"/>
          </a:xfrm>
          <a:prstGeom prst="rect">
            <a:avLst/>
          </a:prstGeom>
          <a:noFill/>
          <a:extLst>
            <a:ext uri="{909E8E84-426E-40DD-AFC4-6F175D3DCCD1}">
              <a14:hiddenFill xmlns:a14="http://schemas.microsoft.com/office/drawing/2010/main">
                <a:solidFill>
                  <a:srgbClr val="FFFFFF"/>
                </a:solidFill>
              </a14:hiddenFill>
            </a:ext>
          </a:extLst>
        </p:spPr>
      </p:pic>
      <p:sp>
        <p:nvSpPr>
          <p:cNvPr id="2" name="Cím 1">
            <a:extLst>
              <a:ext uri="{FF2B5EF4-FFF2-40B4-BE49-F238E27FC236}">
                <a16:creationId xmlns:a16="http://schemas.microsoft.com/office/drawing/2014/main" id="{3A94B76A-5757-44B1-AE81-57682A681340}"/>
              </a:ext>
            </a:extLst>
          </p:cNvPr>
          <p:cNvSpPr>
            <a:spLocks noGrp="1"/>
          </p:cNvSpPr>
          <p:nvPr>
            <p:ph type="title"/>
          </p:nvPr>
        </p:nvSpPr>
        <p:spPr/>
        <p:txBody>
          <a:bodyPr/>
          <a:lstStyle/>
          <a:p>
            <a:r>
              <a:rPr lang="hu-HU" dirty="0" err="1"/>
              <a:t>Infrared</a:t>
            </a:r>
            <a:r>
              <a:rPr lang="hu-HU" dirty="0"/>
              <a:t> </a:t>
            </a:r>
            <a:r>
              <a:rPr lang="hu-HU" dirty="0" err="1"/>
              <a:t>sensor</a:t>
            </a:r>
            <a:endParaRPr lang="hu-HU" dirty="0"/>
          </a:p>
        </p:txBody>
      </p:sp>
      <p:pic>
        <p:nvPicPr>
          <p:cNvPr id="7" name="Tartalom helye 6" descr="A képen elektronika látható&#10;&#10;Automatikusan generált leírás">
            <a:extLst>
              <a:ext uri="{FF2B5EF4-FFF2-40B4-BE49-F238E27FC236}">
                <a16:creationId xmlns:a16="http://schemas.microsoft.com/office/drawing/2014/main" id="{3A8B444B-069C-424C-A3A2-2370AC7F9DA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18916" y="3278844"/>
            <a:ext cx="2851519" cy="2698623"/>
          </a:xfrm>
        </p:spPr>
      </p:pic>
      <p:sp>
        <p:nvSpPr>
          <p:cNvPr id="4" name="Élőláb helye 3">
            <a:extLst>
              <a:ext uri="{FF2B5EF4-FFF2-40B4-BE49-F238E27FC236}">
                <a16:creationId xmlns:a16="http://schemas.microsoft.com/office/drawing/2014/main" id="{350E40B0-6121-481E-8A70-B82CA149825C}"/>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C02DCDE7-8BA5-4B01-BFB0-0F554731D219}"/>
              </a:ext>
            </a:extLst>
          </p:cNvPr>
          <p:cNvSpPr>
            <a:spLocks noGrp="1"/>
          </p:cNvSpPr>
          <p:nvPr>
            <p:ph type="sldNum" sz="quarter" idx="12"/>
          </p:nvPr>
        </p:nvSpPr>
        <p:spPr/>
        <p:txBody>
          <a:bodyPr/>
          <a:lstStyle/>
          <a:p>
            <a:fld id="{AC940CC1-E31D-4847-9D29-6D9DCE4A7965}" type="slidenum">
              <a:rPr lang="en-GB" smtClean="0"/>
              <a:t>3</a:t>
            </a:fld>
            <a:endParaRPr lang="en-GB"/>
          </a:p>
        </p:txBody>
      </p:sp>
      <p:sp>
        <p:nvSpPr>
          <p:cNvPr id="8" name="Tartalom helye 2">
            <a:extLst>
              <a:ext uri="{FF2B5EF4-FFF2-40B4-BE49-F238E27FC236}">
                <a16:creationId xmlns:a16="http://schemas.microsoft.com/office/drawing/2014/main" id="{A3666085-5806-4990-8780-761F489C3E3B}"/>
              </a:ext>
            </a:extLst>
          </p:cNvPr>
          <p:cNvSpPr txBox="1">
            <a:spLocks/>
          </p:cNvSpPr>
          <p:nvPr/>
        </p:nvSpPr>
        <p:spPr>
          <a:xfrm>
            <a:off x="822959" y="1845734"/>
            <a:ext cx="7543801"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Font typeface="Arial" panose="020B0604020202020204" pitchFamily="34" charset="0"/>
              <a:buChar char="•"/>
            </a:pPr>
            <a:r>
              <a:rPr lang="hu-HU" sz="2400" dirty="0"/>
              <a:t>Main </a:t>
            </a:r>
            <a:r>
              <a:rPr lang="hu-HU" sz="2400" dirty="0" err="1"/>
              <a:t>goal</a:t>
            </a:r>
            <a:r>
              <a:rPr lang="hu-HU" sz="2400" dirty="0"/>
              <a:t>: </a:t>
            </a:r>
            <a:r>
              <a:rPr lang="hu-HU" sz="2400" dirty="0" err="1"/>
              <a:t>satellite</a:t>
            </a:r>
            <a:r>
              <a:rPr lang="hu-HU" sz="2400" dirty="0"/>
              <a:t> </a:t>
            </a:r>
            <a:r>
              <a:rPr lang="hu-HU" sz="2400" dirty="0" err="1"/>
              <a:t>stabilization</a:t>
            </a:r>
            <a:r>
              <a:rPr lang="hu-HU" sz="2400" dirty="0"/>
              <a:t> in </a:t>
            </a:r>
            <a:r>
              <a:rPr lang="hu-HU" sz="2400" dirty="0" err="1"/>
              <a:t>space</a:t>
            </a:r>
            <a:endParaRPr lang="hu-HU" sz="2400" dirty="0"/>
          </a:p>
          <a:p>
            <a:pPr lvl="1">
              <a:buFont typeface="Arial" panose="020B0604020202020204" pitchFamily="34" charset="0"/>
              <a:buChar char="•"/>
            </a:pPr>
            <a:r>
              <a:rPr lang="hu-HU" sz="2400" dirty="0" err="1"/>
              <a:t>Current</a:t>
            </a:r>
            <a:r>
              <a:rPr lang="hu-HU" sz="2400" dirty="0"/>
              <a:t> </a:t>
            </a:r>
            <a:r>
              <a:rPr lang="hu-HU" sz="2400" dirty="0" err="1"/>
              <a:t>goal</a:t>
            </a:r>
            <a:r>
              <a:rPr lang="hu-HU" sz="2400" dirty="0"/>
              <a:t> is </a:t>
            </a:r>
            <a:r>
              <a:rPr lang="hu-HU" sz="2400" dirty="0" err="1"/>
              <a:t>to</a:t>
            </a:r>
            <a:r>
              <a:rPr lang="hu-HU" sz="2400" dirty="0"/>
              <a:t> </a:t>
            </a:r>
            <a:r>
              <a:rPr lang="hu-HU" sz="2400" dirty="0" err="1"/>
              <a:t>determine</a:t>
            </a:r>
            <a:r>
              <a:rPr lang="hu-HU" sz="2400" dirty="0"/>
              <a:t> </a:t>
            </a:r>
            <a:r>
              <a:rPr lang="hu-HU" sz="2400" dirty="0" err="1"/>
              <a:t>the</a:t>
            </a:r>
            <a:r>
              <a:rPr lang="hu-HU" sz="2400" dirty="0"/>
              <a:t> </a:t>
            </a:r>
            <a:r>
              <a:rPr lang="hu-HU" sz="2400" dirty="0" err="1"/>
              <a:t>orientation</a:t>
            </a:r>
            <a:endParaRPr lang="hu-HU" sz="2400" dirty="0"/>
          </a:p>
          <a:p>
            <a:pPr lvl="1">
              <a:buFont typeface="Arial" panose="020B0604020202020204" pitchFamily="34" charset="0"/>
              <a:buChar char="•"/>
            </a:pPr>
            <a:r>
              <a:rPr lang="hu-HU" sz="2400" dirty="0"/>
              <a:t>4 </a:t>
            </a:r>
            <a:r>
              <a:rPr lang="hu-HU" sz="2400" dirty="0" err="1"/>
              <a:t>sensors</a:t>
            </a:r>
            <a:endParaRPr lang="hu-HU" sz="2400" dirty="0"/>
          </a:p>
          <a:p>
            <a:pPr lvl="1">
              <a:buFont typeface="Arial" panose="020B0604020202020204" pitchFamily="34" charset="0"/>
              <a:buChar char="•"/>
            </a:pPr>
            <a:endParaRPr lang="hu-HU" sz="2400" dirty="0"/>
          </a:p>
          <a:p>
            <a:pPr lvl="1">
              <a:buFont typeface="Arial" panose="020B0604020202020204" pitchFamily="34" charset="0"/>
              <a:buChar char="•"/>
            </a:pPr>
            <a:endParaRPr lang="hu-HU" sz="2400" dirty="0"/>
          </a:p>
        </p:txBody>
      </p:sp>
      <p:pic>
        <p:nvPicPr>
          <p:cNvPr id="6" name="Kép 5">
            <a:extLst>
              <a:ext uri="{FF2B5EF4-FFF2-40B4-BE49-F238E27FC236}">
                <a16:creationId xmlns:a16="http://schemas.microsoft.com/office/drawing/2014/main" id="{FB7C6A65-F553-4DD2-B4B6-164C3278FB65}"/>
              </a:ext>
            </a:extLst>
          </p:cNvPr>
          <p:cNvPicPr>
            <a:picLocks noChangeAspect="1"/>
          </p:cNvPicPr>
          <p:nvPr/>
        </p:nvPicPr>
        <p:blipFill rotWithShape="1">
          <a:blip r:embed="rId5">
            <a:extLst>
              <a:ext uri="{28A0092B-C50C-407E-A947-70E740481C1C}">
                <a14:useLocalDpi xmlns:a14="http://schemas.microsoft.com/office/drawing/2010/main" val="0"/>
              </a:ext>
            </a:extLst>
          </a:blip>
          <a:srcRect l="51011" t="6084" r="4241" b="38465"/>
          <a:stretch/>
        </p:blipFill>
        <p:spPr>
          <a:xfrm>
            <a:off x="3973865" y="4115663"/>
            <a:ext cx="2325335" cy="1861804"/>
          </a:xfrm>
          <a:prstGeom prst="rect">
            <a:avLst/>
          </a:prstGeom>
        </p:spPr>
      </p:pic>
    </p:spTree>
    <p:extLst>
      <p:ext uri="{BB962C8B-B14F-4D97-AF65-F5344CB8AC3E}">
        <p14:creationId xmlns:p14="http://schemas.microsoft.com/office/powerpoint/2010/main" val="1075485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6771474-7D44-4C6E-AFB6-71AB7E244EBA}"/>
              </a:ext>
            </a:extLst>
          </p:cNvPr>
          <p:cNvSpPr>
            <a:spLocks noGrp="1"/>
          </p:cNvSpPr>
          <p:nvPr>
            <p:ph type="title"/>
          </p:nvPr>
        </p:nvSpPr>
        <p:spPr/>
        <p:txBody>
          <a:bodyPr/>
          <a:lstStyle/>
          <a:p>
            <a:r>
              <a:rPr lang="hu-HU" dirty="0" err="1"/>
              <a:t>Infrared</a:t>
            </a:r>
            <a:r>
              <a:rPr lang="hu-HU" dirty="0"/>
              <a:t> </a:t>
            </a:r>
            <a:r>
              <a:rPr lang="hu-HU" dirty="0" err="1"/>
              <a:t>sensor</a:t>
            </a:r>
            <a:endParaRPr lang="hu-HU" dirty="0"/>
          </a:p>
        </p:txBody>
      </p:sp>
      <p:sp>
        <p:nvSpPr>
          <p:cNvPr id="4" name="Élőláb helye 3">
            <a:extLst>
              <a:ext uri="{FF2B5EF4-FFF2-40B4-BE49-F238E27FC236}">
                <a16:creationId xmlns:a16="http://schemas.microsoft.com/office/drawing/2014/main" id="{C3F89651-2E56-40E5-9E26-6D7BFDF248F0}"/>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C6EAC59E-525B-44AF-AD74-F2A329F30FA8}"/>
              </a:ext>
            </a:extLst>
          </p:cNvPr>
          <p:cNvSpPr>
            <a:spLocks noGrp="1"/>
          </p:cNvSpPr>
          <p:nvPr>
            <p:ph type="sldNum" sz="quarter" idx="12"/>
          </p:nvPr>
        </p:nvSpPr>
        <p:spPr/>
        <p:txBody>
          <a:bodyPr/>
          <a:lstStyle/>
          <a:p>
            <a:fld id="{AC940CC1-E31D-4847-9D29-6D9DCE4A7965}" type="slidenum">
              <a:rPr lang="en-GB" smtClean="0"/>
              <a:t>4</a:t>
            </a:fld>
            <a:endParaRPr lang="en-GB"/>
          </a:p>
        </p:txBody>
      </p:sp>
      <p:pic>
        <p:nvPicPr>
          <p:cNvPr id="6" name="Kép 5">
            <a:extLst>
              <a:ext uri="{FF2B5EF4-FFF2-40B4-BE49-F238E27FC236}">
                <a16:creationId xmlns:a16="http://schemas.microsoft.com/office/drawing/2014/main" id="{9F5BBA46-DB9D-43AF-B3AC-9BF26F0C73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6354" y="3221567"/>
            <a:ext cx="3674534" cy="2755900"/>
          </a:xfrm>
          <a:prstGeom prst="rect">
            <a:avLst/>
          </a:prstGeom>
        </p:spPr>
      </p:pic>
      <p:pic>
        <p:nvPicPr>
          <p:cNvPr id="9" name="Kép 8">
            <a:extLst>
              <a:ext uri="{FF2B5EF4-FFF2-40B4-BE49-F238E27FC236}">
                <a16:creationId xmlns:a16="http://schemas.microsoft.com/office/drawing/2014/main" id="{7FBAE4CC-0096-4DEF-9921-FC83F2A696FA}"/>
              </a:ext>
            </a:extLst>
          </p:cNvPr>
          <p:cNvPicPr>
            <a:picLocks noChangeAspect="1"/>
          </p:cNvPicPr>
          <p:nvPr/>
        </p:nvPicPr>
        <p:blipFill rotWithShape="1">
          <a:blip r:embed="rId4">
            <a:extLst>
              <a:ext uri="{28A0092B-C50C-407E-A947-70E740481C1C}">
                <a14:useLocalDpi xmlns:a14="http://schemas.microsoft.com/office/drawing/2010/main" val="0"/>
              </a:ext>
            </a:extLst>
          </a:blip>
          <a:srcRect l="8668" t="2771" r="1800" b="9748"/>
          <a:stretch/>
        </p:blipFill>
        <p:spPr>
          <a:xfrm>
            <a:off x="774172" y="3221567"/>
            <a:ext cx="3673475" cy="2755900"/>
          </a:xfrm>
          <a:prstGeom prst="rect">
            <a:avLst/>
          </a:prstGeom>
        </p:spPr>
      </p:pic>
      <p:sp>
        <p:nvSpPr>
          <p:cNvPr id="10" name="Tartalom helye 2">
            <a:extLst>
              <a:ext uri="{FF2B5EF4-FFF2-40B4-BE49-F238E27FC236}">
                <a16:creationId xmlns:a16="http://schemas.microsoft.com/office/drawing/2014/main" id="{328EB90B-A55C-4D3D-9E1D-9C8CA35A873E}"/>
              </a:ext>
            </a:extLst>
          </p:cNvPr>
          <p:cNvSpPr>
            <a:spLocks noGrp="1"/>
          </p:cNvSpPr>
          <p:nvPr>
            <p:ph idx="1"/>
          </p:nvPr>
        </p:nvSpPr>
        <p:spPr>
          <a:xfrm>
            <a:off x="822959" y="1845734"/>
            <a:ext cx="7543801" cy="4023360"/>
          </a:xfrm>
        </p:spPr>
        <p:txBody>
          <a:bodyPr>
            <a:normAutofit/>
          </a:bodyPr>
          <a:lstStyle/>
          <a:p>
            <a:pPr lvl="1">
              <a:buFont typeface="Arial" panose="020B0604020202020204" pitchFamily="34" charset="0"/>
              <a:buChar char="•"/>
            </a:pPr>
            <a:r>
              <a:rPr lang="hu-HU" sz="2400" dirty="0" err="1"/>
              <a:t>Two</a:t>
            </a:r>
            <a:r>
              <a:rPr lang="hu-HU" sz="2400" dirty="0"/>
              <a:t> </a:t>
            </a:r>
            <a:r>
              <a:rPr lang="hu-HU" sz="2400" dirty="0" err="1"/>
              <a:t>thermal</a:t>
            </a:r>
            <a:r>
              <a:rPr lang="hu-HU" sz="2400" dirty="0"/>
              <a:t> </a:t>
            </a:r>
            <a:r>
              <a:rPr lang="hu-HU" sz="2400" dirty="0" err="1"/>
              <a:t>sources</a:t>
            </a:r>
            <a:r>
              <a:rPr lang="hu-HU" sz="2400" dirty="0"/>
              <a:t>:</a:t>
            </a:r>
            <a:br>
              <a:rPr lang="hu-HU" sz="2400" dirty="0"/>
            </a:br>
            <a:r>
              <a:rPr lang="hu-HU" sz="2400" dirty="0"/>
              <a:t>- </a:t>
            </a:r>
            <a:r>
              <a:rPr lang="hu-HU" sz="2400" dirty="0" err="1"/>
              <a:t>Earth</a:t>
            </a:r>
            <a:r>
              <a:rPr lang="hu-HU" sz="2400" dirty="0"/>
              <a:t>: </a:t>
            </a:r>
            <a:r>
              <a:rPr lang="hu-HU" sz="2400" dirty="0" err="1"/>
              <a:t>bright</a:t>
            </a:r>
            <a:r>
              <a:rPr lang="hu-HU" sz="2400" dirty="0"/>
              <a:t> </a:t>
            </a:r>
            <a:r>
              <a:rPr lang="hu-HU" sz="2400" dirty="0" err="1"/>
              <a:t>surface</a:t>
            </a:r>
            <a:br>
              <a:rPr lang="hu-HU" sz="2400" dirty="0"/>
            </a:br>
            <a:r>
              <a:rPr lang="hu-HU" sz="2400" dirty="0"/>
              <a:t>- Sun: </a:t>
            </a:r>
            <a:r>
              <a:rPr lang="hu-HU" sz="2400" dirty="0" err="1"/>
              <a:t>bright</a:t>
            </a:r>
            <a:r>
              <a:rPr lang="hu-HU" sz="2400" dirty="0"/>
              <a:t> </a:t>
            </a:r>
            <a:r>
              <a:rPr lang="hu-HU" sz="2400" dirty="0" err="1"/>
              <a:t>point</a:t>
            </a:r>
            <a:endParaRPr lang="hu-HU" sz="2400" dirty="0"/>
          </a:p>
          <a:p>
            <a:pPr lvl="1">
              <a:buFont typeface="Arial" panose="020B0604020202020204" pitchFamily="34" charset="0"/>
              <a:buChar char="•"/>
            </a:pPr>
            <a:endParaRPr lang="hu-HU" sz="2400" dirty="0"/>
          </a:p>
          <a:p>
            <a:pPr lvl="1">
              <a:buFont typeface="Arial" panose="020B0604020202020204" pitchFamily="34" charset="0"/>
              <a:buChar char="•"/>
            </a:pPr>
            <a:endParaRPr lang="hu-HU" sz="2400" dirty="0"/>
          </a:p>
        </p:txBody>
      </p:sp>
    </p:spTree>
    <p:extLst>
      <p:ext uri="{BB962C8B-B14F-4D97-AF65-F5344CB8AC3E}">
        <p14:creationId xmlns:p14="http://schemas.microsoft.com/office/powerpoint/2010/main" val="3875277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6771474-7D44-4C6E-AFB6-71AB7E244EBA}"/>
              </a:ext>
            </a:extLst>
          </p:cNvPr>
          <p:cNvSpPr>
            <a:spLocks noGrp="1"/>
          </p:cNvSpPr>
          <p:nvPr>
            <p:ph type="title"/>
          </p:nvPr>
        </p:nvSpPr>
        <p:spPr/>
        <p:txBody>
          <a:bodyPr/>
          <a:lstStyle/>
          <a:p>
            <a:r>
              <a:rPr lang="hu-HU" dirty="0" err="1"/>
              <a:t>Infrared</a:t>
            </a:r>
            <a:r>
              <a:rPr lang="hu-HU" dirty="0"/>
              <a:t> </a:t>
            </a:r>
            <a:r>
              <a:rPr lang="hu-HU" dirty="0" err="1"/>
              <a:t>sensor</a:t>
            </a:r>
            <a:r>
              <a:rPr lang="hu-HU" dirty="0"/>
              <a:t> </a:t>
            </a:r>
            <a:r>
              <a:rPr lang="hu-HU" dirty="0" err="1"/>
              <a:t>simulation</a:t>
            </a:r>
            <a:endParaRPr lang="hu-HU" dirty="0"/>
          </a:p>
        </p:txBody>
      </p:sp>
      <p:sp>
        <p:nvSpPr>
          <p:cNvPr id="4" name="Élőláb helye 3">
            <a:extLst>
              <a:ext uri="{FF2B5EF4-FFF2-40B4-BE49-F238E27FC236}">
                <a16:creationId xmlns:a16="http://schemas.microsoft.com/office/drawing/2014/main" id="{C3F89651-2E56-40E5-9E26-6D7BFDF248F0}"/>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C6EAC59E-525B-44AF-AD74-F2A329F30FA8}"/>
              </a:ext>
            </a:extLst>
          </p:cNvPr>
          <p:cNvSpPr>
            <a:spLocks noGrp="1"/>
          </p:cNvSpPr>
          <p:nvPr>
            <p:ph type="sldNum" sz="quarter" idx="12"/>
          </p:nvPr>
        </p:nvSpPr>
        <p:spPr/>
        <p:txBody>
          <a:bodyPr/>
          <a:lstStyle/>
          <a:p>
            <a:fld id="{AC940CC1-E31D-4847-9D29-6D9DCE4A7965}" type="slidenum">
              <a:rPr lang="en-GB" smtClean="0"/>
              <a:t>5</a:t>
            </a:fld>
            <a:endParaRPr lang="en-GB"/>
          </a:p>
        </p:txBody>
      </p:sp>
      <p:sp>
        <p:nvSpPr>
          <p:cNvPr id="7" name="Tartalom helye 6">
            <a:extLst>
              <a:ext uri="{FF2B5EF4-FFF2-40B4-BE49-F238E27FC236}">
                <a16:creationId xmlns:a16="http://schemas.microsoft.com/office/drawing/2014/main" id="{F57584FF-6257-4023-B71A-6594FB121138}"/>
              </a:ext>
            </a:extLst>
          </p:cNvPr>
          <p:cNvSpPr>
            <a:spLocks noGrp="1"/>
          </p:cNvSpPr>
          <p:nvPr>
            <p:ph idx="1"/>
          </p:nvPr>
        </p:nvSpPr>
        <p:spPr/>
        <p:txBody>
          <a:bodyPr/>
          <a:lstStyle/>
          <a:p>
            <a:endParaRPr lang="hu-HU"/>
          </a:p>
        </p:txBody>
      </p:sp>
      <p:pic>
        <p:nvPicPr>
          <p:cNvPr id="11" name="Kép 10" descr="A képen szöveg látható&#10;&#10;Automatikusan generált leírás">
            <a:extLst>
              <a:ext uri="{FF2B5EF4-FFF2-40B4-BE49-F238E27FC236}">
                <a16:creationId xmlns:a16="http://schemas.microsoft.com/office/drawing/2014/main" id="{125A066D-0805-4B04-8540-D29DADDF32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0805" y="1950313"/>
            <a:ext cx="7148795" cy="4027154"/>
          </a:xfrm>
          <a:prstGeom prst="rect">
            <a:avLst/>
          </a:prstGeom>
        </p:spPr>
      </p:pic>
    </p:spTree>
    <p:extLst>
      <p:ext uri="{BB962C8B-B14F-4D97-AF65-F5344CB8AC3E}">
        <p14:creationId xmlns:p14="http://schemas.microsoft.com/office/powerpoint/2010/main" val="2917988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6771474-7D44-4C6E-AFB6-71AB7E244EBA}"/>
              </a:ext>
            </a:extLst>
          </p:cNvPr>
          <p:cNvSpPr>
            <a:spLocks noGrp="1"/>
          </p:cNvSpPr>
          <p:nvPr>
            <p:ph type="title"/>
          </p:nvPr>
        </p:nvSpPr>
        <p:spPr/>
        <p:txBody>
          <a:bodyPr/>
          <a:lstStyle/>
          <a:p>
            <a:r>
              <a:rPr lang="hu-HU" dirty="0" err="1"/>
              <a:t>Infrared</a:t>
            </a:r>
            <a:r>
              <a:rPr lang="hu-HU" dirty="0"/>
              <a:t> </a:t>
            </a:r>
            <a:r>
              <a:rPr lang="hu-HU" dirty="0" err="1"/>
              <a:t>sensor</a:t>
            </a:r>
            <a:r>
              <a:rPr lang="hu-HU" dirty="0"/>
              <a:t> </a:t>
            </a:r>
            <a:r>
              <a:rPr lang="hu-HU" dirty="0" err="1"/>
              <a:t>simulation</a:t>
            </a:r>
            <a:endParaRPr lang="hu-HU" dirty="0"/>
          </a:p>
        </p:txBody>
      </p:sp>
      <p:sp>
        <p:nvSpPr>
          <p:cNvPr id="4" name="Élőláb helye 3">
            <a:extLst>
              <a:ext uri="{FF2B5EF4-FFF2-40B4-BE49-F238E27FC236}">
                <a16:creationId xmlns:a16="http://schemas.microsoft.com/office/drawing/2014/main" id="{C3F89651-2E56-40E5-9E26-6D7BFDF248F0}"/>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C6EAC59E-525B-44AF-AD74-F2A329F30FA8}"/>
              </a:ext>
            </a:extLst>
          </p:cNvPr>
          <p:cNvSpPr>
            <a:spLocks noGrp="1"/>
          </p:cNvSpPr>
          <p:nvPr>
            <p:ph type="sldNum" sz="quarter" idx="12"/>
          </p:nvPr>
        </p:nvSpPr>
        <p:spPr/>
        <p:txBody>
          <a:bodyPr/>
          <a:lstStyle/>
          <a:p>
            <a:fld id="{AC940CC1-E31D-4847-9D29-6D9DCE4A7965}" type="slidenum">
              <a:rPr lang="en-GB" smtClean="0"/>
              <a:t>6</a:t>
            </a:fld>
            <a:endParaRPr lang="en-GB"/>
          </a:p>
        </p:txBody>
      </p:sp>
      <p:sp>
        <p:nvSpPr>
          <p:cNvPr id="6" name="Tartalom helye 2">
            <a:extLst>
              <a:ext uri="{FF2B5EF4-FFF2-40B4-BE49-F238E27FC236}">
                <a16:creationId xmlns:a16="http://schemas.microsoft.com/office/drawing/2014/main" id="{E3E973FA-AA53-46E3-8557-595AD1506D92}"/>
              </a:ext>
            </a:extLst>
          </p:cNvPr>
          <p:cNvSpPr>
            <a:spLocks noGrp="1"/>
          </p:cNvSpPr>
          <p:nvPr>
            <p:ph idx="1"/>
          </p:nvPr>
        </p:nvSpPr>
        <p:spPr>
          <a:xfrm>
            <a:off x="822959" y="1845734"/>
            <a:ext cx="7543801" cy="4023360"/>
          </a:xfrm>
        </p:spPr>
        <p:txBody>
          <a:bodyPr>
            <a:normAutofit/>
          </a:bodyPr>
          <a:lstStyle/>
          <a:p>
            <a:pPr lvl="1">
              <a:buFont typeface="Arial" panose="020B0604020202020204" pitchFamily="34" charset="0"/>
              <a:buChar char="•"/>
            </a:pPr>
            <a:r>
              <a:rPr lang="en-GB" sz="2400" dirty="0"/>
              <a:t>Connect with ARM simulation</a:t>
            </a:r>
          </a:p>
          <a:p>
            <a:pPr lvl="1">
              <a:buFont typeface="Arial" panose="020B0604020202020204" pitchFamily="34" charset="0"/>
              <a:buChar char="•"/>
            </a:pPr>
            <a:r>
              <a:rPr lang="en-GB" sz="2400" dirty="0"/>
              <a:t>Image processing</a:t>
            </a:r>
            <a:endParaRPr lang="hu-HU" sz="2400" dirty="0"/>
          </a:p>
          <a:p>
            <a:pPr lvl="1">
              <a:buFont typeface="Arial" panose="020B0604020202020204" pitchFamily="34" charset="0"/>
              <a:buChar char="•"/>
            </a:pPr>
            <a:endParaRPr lang="hu-HU" sz="2400" dirty="0"/>
          </a:p>
          <a:p>
            <a:pPr lvl="1">
              <a:buFont typeface="Arial" panose="020B0604020202020204" pitchFamily="34" charset="0"/>
              <a:buChar char="•"/>
            </a:pPr>
            <a:endParaRPr lang="hu-HU" sz="2400" dirty="0"/>
          </a:p>
        </p:txBody>
      </p:sp>
      <p:pic>
        <p:nvPicPr>
          <p:cNvPr id="13" name="Kép 12" descr="A képen emlősök látható&#10;&#10;Automatikusan generált leírás">
            <a:extLst>
              <a:ext uri="{FF2B5EF4-FFF2-40B4-BE49-F238E27FC236}">
                <a16:creationId xmlns:a16="http://schemas.microsoft.com/office/drawing/2014/main" id="{758036A9-14E7-4547-B10A-A28E2C68D9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5046" y="2808394"/>
            <a:ext cx="5633908" cy="3169073"/>
          </a:xfrm>
          <a:prstGeom prst="rect">
            <a:avLst/>
          </a:prstGeom>
        </p:spPr>
      </p:pic>
    </p:spTree>
    <p:extLst>
      <p:ext uri="{BB962C8B-B14F-4D97-AF65-F5344CB8AC3E}">
        <p14:creationId xmlns:p14="http://schemas.microsoft.com/office/powerpoint/2010/main" val="1837230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D030548-75BE-472A-B6C8-8E728751B09C}"/>
              </a:ext>
            </a:extLst>
          </p:cNvPr>
          <p:cNvSpPr>
            <a:spLocks noGrp="1"/>
          </p:cNvSpPr>
          <p:nvPr>
            <p:ph type="title"/>
          </p:nvPr>
        </p:nvSpPr>
        <p:spPr>
          <a:xfrm>
            <a:off x="822960" y="1216623"/>
            <a:ext cx="2907585" cy="520738"/>
          </a:xfrm>
        </p:spPr>
        <p:txBody>
          <a:bodyPr>
            <a:normAutofit fontScale="90000"/>
          </a:bodyPr>
          <a:lstStyle/>
          <a:p>
            <a:r>
              <a:rPr lang="hu-HU" sz="4800" dirty="0" err="1"/>
              <a:t>Attitude</a:t>
            </a:r>
            <a:r>
              <a:rPr lang="hu-HU" sz="4800" dirty="0"/>
              <a:t> </a:t>
            </a:r>
            <a:r>
              <a:rPr lang="hu-HU" sz="4800" dirty="0" err="1"/>
              <a:t>control</a:t>
            </a:r>
            <a:endParaRPr lang="hu-HU" dirty="0"/>
          </a:p>
        </p:txBody>
      </p:sp>
      <p:sp>
        <p:nvSpPr>
          <p:cNvPr id="4" name="Élőláb helye 3">
            <a:extLst>
              <a:ext uri="{FF2B5EF4-FFF2-40B4-BE49-F238E27FC236}">
                <a16:creationId xmlns:a16="http://schemas.microsoft.com/office/drawing/2014/main" id="{EC3CD718-2672-4F1E-9A09-080E8D0D09A0}"/>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7ACAA032-F507-40AB-9ADC-482626A4B740}"/>
              </a:ext>
            </a:extLst>
          </p:cNvPr>
          <p:cNvSpPr>
            <a:spLocks noGrp="1"/>
          </p:cNvSpPr>
          <p:nvPr>
            <p:ph type="sldNum" sz="quarter" idx="12"/>
          </p:nvPr>
        </p:nvSpPr>
        <p:spPr/>
        <p:txBody>
          <a:bodyPr/>
          <a:lstStyle/>
          <a:p>
            <a:fld id="{AC940CC1-E31D-4847-9D29-6D9DCE4A7965}" type="slidenum">
              <a:rPr lang="en-GB" smtClean="0"/>
              <a:t>7</a:t>
            </a:fld>
            <a:endParaRPr lang="en-GB"/>
          </a:p>
        </p:txBody>
      </p:sp>
      <p:sp>
        <p:nvSpPr>
          <p:cNvPr id="8" name="Szövegdoboz 7">
            <a:extLst>
              <a:ext uri="{FF2B5EF4-FFF2-40B4-BE49-F238E27FC236}">
                <a16:creationId xmlns:a16="http://schemas.microsoft.com/office/drawing/2014/main" id="{FF8FC8F9-3480-43B7-90AF-448297DAD90E}"/>
              </a:ext>
            </a:extLst>
          </p:cNvPr>
          <p:cNvSpPr txBox="1"/>
          <p:nvPr/>
        </p:nvSpPr>
        <p:spPr>
          <a:xfrm>
            <a:off x="2267938" y="5869094"/>
            <a:ext cx="6141425" cy="415498"/>
          </a:xfrm>
          <a:prstGeom prst="rect">
            <a:avLst/>
          </a:prstGeom>
          <a:noFill/>
        </p:spPr>
        <p:txBody>
          <a:bodyPr wrap="none" rtlCol="0">
            <a:spAutoFit/>
          </a:bodyPr>
          <a:lstStyle/>
          <a:p>
            <a:r>
              <a:rPr lang="hu-HU" sz="1050" dirty="0">
                <a:latin typeface="+mj-lt"/>
              </a:rPr>
              <a:t>A képek forrása: https://demonstrations.wolfram.com/PulseWidthModulationPrinciple/</a:t>
            </a:r>
            <a:br>
              <a:rPr lang="hu-HU" sz="1050" dirty="0">
                <a:latin typeface="+mj-lt"/>
              </a:rPr>
            </a:br>
            <a:r>
              <a:rPr lang="hu-HU" sz="1050" dirty="0">
                <a:latin typeface="+mj-lt"/>
              </a:rPr>
              <a:t>		https://hackster.imgix.net/uploads/attachments/966369/1_YCQ71qK4PPe1SPf7JdGcQA.jpeg</a:t>
            </a:r>
          </a:p>
        </p:txBody>
      </p:sp>
      <p:pic>
        <p:nvPicPr>
          <p:cNvPr id="14" name="Kép 13">
            <a:extLst>
              <a:ext uri="{FF2B5EF4-FFF2-40B4-BE49-F238E27FC236}">
                <a16:creationId xmlns:a16="http://schemas.microsoft.com/office/drawing/2014/main" id="{3F05BC0D-2D03-4F95-B8B9-AC0291E7DD98}"/>
              </a:ext>
            </a:extLst>
          </p:cNvPr>
          <p:cNvPicPr>
            <a:picLocks noChangeAspect="1"/>
          </p:cNvPicPr>
          <p:nvPr/>
        </p:nvPicPr>
        <p:blipFill>
          <a:blip r:embed="rId3"/>
          <a:stretch>
            <a:fillRect/>
          </a:stretch>
        </p:blipFill>
        <p:spPr>
          <a:xfrm>
            <a:off x="949036" y="4029111"/>
            <a:ext cx="3962400" cy="1423553"/>
          </a:xfrm>
          <a:prstGeom prst="rect">
            <a:avLst/>
          </a:prstGeom>
        </p:spPr>
      </p:pic>
      <p:pic>
        <p:nvPicPr>
          <p:cNvPr id="15" name="Kép 14">
            <a:extLst>
              <a:ext uri="{FF2B5EF4-FFF2-40B4-BE49-F238E27FC236}">
                <a16:creationId xmlns:a16="http://schemas.microsoft.com/office/drawing/2014/main" id="{4DED9E76-388D-4DF9-B8CD-D7390C7D4CE0}"/>
              </a:ext>
            </a:extLst>
          </p:cNvPr>
          <p:cNvPicPr>
            <a:picLocks noChangeAspect="1"/>
          </p:cNvPicPr>
          <p:nvPr/>
        </p:nvPicPr>
        <p:blipFill rotWithShape="1">
          <a:blip r:embed="rId4">
            <a:extLst>
              <a:ext uri="{28A0092B-C50C-407E-A947-70E740481C1C}">
                <a14:useLocalDpi xmlns:a14="http://schemas.microsoft.com/office/drawing/2010/main" val="0"/>
              </a:ext>
            </a:extLst>
          </a:blip>
          <a:srcRect l="11862" r="10574"/>
          <a:stretch/>
        </p:blipFill>
        <p:spPr>
          <a:xfrm>
            <a:off x="5067473" y="3007358"/>
            <a:ext cx="3371850" cy="2445306"/>
          </a:xfrm>
          <a:prstGeom prst="rect">
            <a:avLst/>
          </a:prstGeom>
        </p:spPr>
      </p:pic>
      <p:sp>
        <p:nvSpPr>
          <p:cNvPr id="16" name="Tartalom helye 2">
            <a:extLst>
              <a:ext uri="{FF2B5EF4-FFF2-40B4-BE49-F238E27FC236}">
                <a16:creationId xmlns:a16="http://schemas.microsoft.com/office/drawing/2014/main" id="{8AE85D04-BBA9-4DFF-AA62-954A4ED3391A}"/>
              </a:ext>
            </a:extLst>
          </p:cNvPr>
          <p:cNvSpPr>
            <a:spLocks noGrp="1"/>
          </p:cNvSpPr>
          <p:nvPr>
            <p:ph idx="1"/>
          </p:nvPr>
        </p:nvSpPr>
        <p:spPr>
          <a:xfrm>
            <a:off x="822960" y="1845734"/>
            <a:ext cx="7543801" cy="4023360"/>
          </a:xfrm>
        </p:spPr>
        <p:txBody>
          <a:bodyPr>
            <a:normAutofit/>
          </a:bodyPr>
          <a:lstStyle/>
          <a:p>
            <a:pPr lvl="1">
              <a:buFont typeface="Arial" panose="020B0604020202020204" pitchFamily="34" charset="0"/>
              <a:buChar char="•"/>
            </a:pPr>
            <a:r>
              <a:rPr lang="hu-HU" sz="2400" dirty="0"/>
              <a:t>BLDC motor and </a:t>
            </a:r>
            <a:r>
              <a:rPr lang="hu-HU" sz="2400" dirty="0" err="1"/>
              <a:t>flywheel</a:t>
            </a:r>
            <a:endParaRPr lang="hu-HU" sz="2400" dirty="0"/>
          </a:p>
          <a:p>
            <a:pPr lvl="1">
              <a:buFont typeface="Arial" panose="020B0604020202020204" pitchFamily="34" charset="0"/>
              <a:buChar char="•"/>
            </a:pPr>
            <a:r>
              <a:rPr lang="hu-HU" sz="2400" dirty="0"/>
              <a:t>PWM </a:t>
            </a:r>
            <a:r>
              <a:rPr lang="hu-HU" sz="2400" dirty="0" err="1"/>
              <a:t>control</a:t>
            </a:r>
            <a:endParaRPr lang="hu-HU" sz="2400" dirty="0"/>
          </a:p>
          <a:p>
            <a:pPr lvl="1">
              <a:buFont typeface="Arial" panose="020B0604020202020204" pitchFamily="34" charset="0"/>
              <a:buChar char="•"/>
            </a:pPr>
            <a:endParaRPr lang="hu-HU" sz="2400" dirty="0"/>
          </a:p>
          <a:p>
            <a:pPr lvl="1">
              <a:buFont typeface="Arial" panose="020B0604020202020204" pitchFamily="34" charset="0"/>
              <a:buChar char="•"/>
            </a:pPr>
            <a:endParaRPr lang="hu-HU" sz="2400" dirty="0"/>
          </a:p>
        </p:txBody>
      </p:sp>
      <p:pic>
        <p:nvPicPr>
          <p:cNvPr id="1026" name="Picture 2" descr="How to obtain a sinusoidal signal from a square wave - Quora">
            <a:extLst>
              <a:ext uri="{FF2B5EF4-FFF2-40B4-BE49-F238E27FC236}">
                <a16:creationId xmlns:a16="http://schemas.microsoft.com/office/drawing/2014/main" id="{8DA8CF5B-0428-4593-AC9A-A687988BC5A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6172"/>
          <a:stretch/>
        </p:blipFill>
        <p:spPr bwMode="auto">
          <a:xfrm>
            <a:off x="949036" y="2734733"/>
            <a:ext cx="3733800" cy="1294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292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803B39DD-BC45-4EC2-8381-ABD7269FB7FB}"/>
              </a:ext>
            </a:extLst>
          </p:cNvPr>
          <p:cNvSpPr>
            <a:spLocks noGrp="1"/>
          </p:cNvSpPr>
          <p:nvPr>
            <p:ph type="title"/>
          </p:nvPr>
        </p:nvSpPr>
        <p:spPr/>
        <p:txBody>
          <a:bodyPr/>
          <a:lstStyle/>
          <a:p>
            <a:r>
              <a:rPr lang="hu-HU" dirty="0"/>
              <a:t>BLDC motor </a:t>
            </a:r>
            <a:r>
              <a:rPr lang="hu-HU" dirty="0" err="1"/>
              <a:t>controller</a:t>
            </a:r>
            <a:endParaRPr lang="hu-HU" dirty="0"/>
          </a:p>
        </p:txBody>
      </p:sp>
      <p:pic>
        <p:nvPicPr>
          <p:cNvPr id="7" name="Tartalom helye 6">
            <a:extLst>
              <a:ext uri="{FF2B5EF4-FFF2-40B4-BE49-F238E27FC236}">
                <a16:creationId xmlns:a16="http://schemas.microsoft.com/office/drawing/2014/main" id="{470BF213-5E67-491E-999F-2D9F5211FAF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94760" y="1833358"/>
            <a:ext cx="4572000" cy="3237074"/>
          </a:xfrm>
        </p:spPr>
      </p:pic>
      <p:sp>
        <p:nvSpPr>
          <p:cNvPr id="4" name="Élőláb helye 3">
            <a:extLst>
              <a:ext uri="{FF2B5EF4-FFF2-40B4-BE49-F238E27FC236}">
                <a16:creationId xmlns:a16="http://schemas.microsoft.com/office/drawing/2014/main" id="{B47E9C92-D5FE-4E91-909A-BA72BE1D24DA}"/>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FCDD91CA-6D81-4356-8F46-00DB5C1574BD}"/>
              </a:ext>
            </a:extLst>
          </p:cNvPr>
          <p:cNvSpPr>
            <a:spLocks noGrp="1"/>
          </p:cNvSpPr>
          <p:nvPr>
            <p:ph type="sldNum" sz="quarter" idx="12"/>
          </p:nvPr>
        </p:nvSpPr>
        <p:spPr/>
        <p:txBody>
          <a:bodyPr/>
          <a:lstStyle/>
          <a:p>
            <a:fld id="{AC940CC1-E31D-4847-9D29-6D9DCE4A7965}" type="slidenum">
              <a:rPr lang="en-GB" smtClean="0"/>
              <a:t>8</a:t>
            </a:fld>
            <a:endParaRPr lang="en-GB"/>
          </a:p>
        </p:txBody>
      </p:sp>
      <p:pic>
        <p:nvPicPr>
          <p:cNvPr id="9" name="Kép 8" descr="A képen szöveg látható&#10;&#10;Automatikusan generált leírás">
            <a:extLst>
              <a:ext uri="{FF2B5EF4-FFF2-40B4-BE49-F238E27FC236}">
                <a16:creationId xmlns:a16="http://schemas.microsoft.com/office/drawing/2014/main" id="{4827FD09-D850-4CD5-83DE-F42126A9A365}"/>
              </a:ext>
            </a:extLst>
          </p:cNvPr>
          <p:cNvPicPr>
            <a:picLocks noChangeAspect="1"/>
          </p:cNvPicPr>
          <p:nvPr/>
        </p:nvPicPr>
        <p:blipFill rotWithShape="1">
          <a:blip r:embed="rId4">
            <a:extLst>
              <a:ext uri="{28A0092B-C50C-407E-A947-70E740481C1C}">
                <a14:useLocalDpi xmlns:a14="http://schemas.microsoft.com/office/drawing/2010/main" val="0"/>
              </a:ext>
            </a:extLst>
          </a:blip>
          <a:srcRect l="9011" t="9925" r="11874" b="5674"/>
          <a:stretch/>
        </p:blipFill>
        <p:spPr>
          <a:xfrm>
            <a:off x="954897" y="3629025"/>
            <a:ext cx="3617103" cy="2476500"/>
          </a:xfrm>
          <a:prstGeom prst="rect">
            <a:avLst/>
          </a:prstGeom>
        </p:spPr>
      </p:pic>
    </p:spTree>
    <p:extLst>
      <p:ext uri="{BB962C8B-B14F-4D97-AF65-F5344CB8AC3E}">
        <p14:creationId xmlns:p14="http://schemas.microsoft.com/office/powerpoint/2010/main" val="139045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6728FE63-08EB-49A6-9CE0-07BE6C835488}"/>
              </a:ext>
            </a:extLst>
          </p:cNvPr>
          <p:cNvSpPr>
            <a:spLocks noGrp="1"/>
          </p:cNvSpPr>
          <p:nvPr>
            <p:ph type="title"/>
          </p:nvPr>
        </p:nvSpPr>
        <p:spPr/>
        <p:txBody>
          <a:bodyPr/>
          <a:lstStyle/>
          <a:p>
            <a:r>
              <a:rPr lang="hu-HU"/>
              <a:t>Thank you for your attention!</a:t>
            </a:r>
            <a:endParaRPr lang="hu-HU" dirty="0"/>
          </a:p>
        </p:txBody>
      </p:sp>
      <p:sp>
        <p:nvSpPr>
          <p:cNvPr id="4" name="Élőláb helye 3">
            <a:extLst>
              <a:ext uri="{FF2B5EF4-FFF2-40B4-BE49-F238E27FC236}">
                <a16:creationId xmlns:a16="http://schemas.microsoft.com/office/drawing/2014/main" id="{7727D724-794E-4AB2-8D80-864A6B982045}"/>
              </a:ext>
            </a:extLst>
          </p:cNvPr>
          <p:cNvSpPr>
            <a:spLocks noGrp="1"/>
          </p:cNvSpPr>
          <p:nvPr>
            <p:ph type="ftr" sz="quarter" idx="11"/>
          </p:nvPr>
        </p:nvSpPr>
        <p:spPr/>
        <p:txBody>
          <a:bodyPr/>
          <a:lstStyle/>
          <a:p>
            <a:r>
              <a:rPr lang="en-US"/>
              <a:t>Towards the attitude measurement of picosatellites: RTOS applications and IR sensor simulation</a:t>
            </a:r>
            <a:endParaRPr lang="en-GB"/>
          </a:p>
        </p:txBody>
      </p:sp>
      <p:sp>
        <p:nvSpPr>
          <p:cNvPr id="5" name="Dia számának helye 4">
            <a:extLst>
              <a:ext uri="{FF2B5EF4-FFF2-40B4-BE49-F238E27FC236}">
                <a16:creationId xmlns:a16="http://schemas.microsoft.com/office/drawing/2014/main" id="{BCC26131-6A90-4E4A-9B6A-DF99EBFBC6F1}"/>
              </a:ext>
            </a:extLst>
          </p:cNvPr>
          <p:cNvSpPr>
            <a:spLocks noGrp="1"/>
          </p:cNvSpPr>
          <p:nvPr>
            <p:ph type="sldNum" sz="quarter" idx="12"/>
          </p:nvPr>
        </p:nvSpPr>
        <p:spPr/>
        <p:txBody>
          <a:bodyPr/>
          <a:lstStyle/>
          <a:p>
            <a:fld id="{AC940CC1-E31D-4847-9D29-6D9DCE4A7965}" type="slidenum">
              <a:rPr lang="en-GB" smtClean="0"/>
              <a:t>9</a:t>
            </a:fld>
            <a:endParaRPr lang="en-GB"/>
          </a:p>
        </p:txBody>
      </p:sp>
      <p:pic>
        <p:nvPicPr>
          <p:cNvPr id="9" name="Kép 8" descr="A képen szöveg látható&#10;&#10;Automatikusan generált leírás">
            <a:extLst>
              <a:ext uri="{FF2B5EF4-FFF2-40B4-BE49-F238E27FC236}">
                <a16:creationId xmlns:a16="http://schemas.microsoft.com/office/drawing/2014/main" id="{738672C9-9EFB-4BEF-B886-DE18964D6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0439" y="2028824"/>
            <a:ext cx="6983121" cy="3933825"/>
          </a:xfrm>
          <a:prstGeom prst="rect">
            <a:avLst/>
          </a:prstGeom>
        </p:spPr>
      </p:pic>
    </p:spTree>
    <p:extLst>
      <p:ext uri="{BB962C8B-B14F-4D97-AF65-F5344CB8AC3E}">
        <p14:creationId xmlns:p14="http://schemas.microsoft.com/office/powerpoint/2010/main" val="1201740345"/>
      </p:ext>
    </p:extLst>
  </p:cSld>
  <p:clrMapOvr>
    <a:masterClrMapping/>
  </p:clrMapOvr>
</p:sld>
</file>

<file path=ppt/theme/theme1.xml><?xml version="1.0" encoding="utf-8"?>
<a:theme xmlns:a="http://schemas.openxmlformats.org/drawingml/2006/main" name="Retrospektív">
  <a:themeElements>
    <a:clrScheme name="Kék melegség">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Retrospektív">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tív">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5698</TotalTime>
  <Words>922</Words>
  <Application>Microsoft Office PowerPoint</Application>
  <PresentationFormat>Diavetítés a képernyőre (4:3 oldalarány)</PresentationFormat>
  <Paragraphs>61</Paragraphs>
  <Slides>9</Slides>
  <Notes>9</Notes>
  <HiddenSlides>0</HiddenSlides>
  <MMClips>0</MMClips>
  <ScaleCrop>false</ScaleCrop>
  <HeadingPairs>
    <vt:vector size="6" baseType="variant">
      <vt:variant>
        <vt:lpstr>Használt betűtípusok</vt:lpstr>
      </vt:variant>
      <vt:variant>
        <vt:i4>5</vt:i4>
      </vt:variant>
      <vt:variant>
        <vt:lpstr>Téma</vt:lpstr>
      </vt:variant>
      <vt:variant>
        <vt:i4>1</vt:i4>
      </vt:variant>
      <vt:variant>
        <vt:lpstr>Diacímek</vt:lpstr>
      </vt:variant>
      <vt:variant>
        <vt:i4>9</vt:i4>
      </vt:variant>
    </vt:vector>
  </HeadingPairs>
  <TitlesOfParts>
    <vt:vector size="15" baseType="lpstr">
      <vt:lpstr>Arial</vt:lpstr>
      <vt:lpstr>Calibri</vt:lpstr>
      <vt:lpstr>Calibri Light</vt:lpstr>
      <vt:lpstr>Century Schoolbook</vt:lpstr>
      <vt:lpstr>Livvic</vt:lpstr>
      <vt:lpstr>Retrospektív</vt:lpstr>
      <vt:lpstr>PowerPoint-bemutató</vt:lpstr>
      <vt:lpstr>Background and goals</vt:lpstr>
      <vt:lpstr>Infrared sensor</vt:lpstr>
      <vt:lpstr>Infrared sensor</vt:lpstr>
      <vt:lpstr>Infrared sensor simulation</vt:lpstr>
      <vt:lpstr>Infrared sensor simulation</vt:lpstr>
      <vt:lpstr>Attitude control</vt:lpstr>
      <vt:lpstr>BLDC motor controller</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Alvás adatok elemzése statisztikai és gépi tanuláson alapuló módszerekkel</dc:title>
  <dc:creator>EDU_XLID_8431@sulid.hu</dc:creator>
  <cp:lastModifiedBy>Gábor Kreinicker</cp:lastModifiedBy>
  <cp:revision>52</cp:revision>
  <dcterms:created xsi:type="dcterms:W3CDTF">2019-11-12T06:59:15Z</dcterms:created>
  <dcterms:modified xsi:type="dcterms:W3CDTF">2022-02-02T12:10:56Z</dcterms:modified>
</cp:coreProperties>
</file>

<file path=docProps/thumbnail.jpeg>
</file>